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99" r:id="rId5"/>
    <p:sldId id="260" r:id="rId6"/>
    <p:sldId id="261" r:id="rId7"/>
    <p:sldId id="262" r:id="rId8"/>
    <p:sldId id="263" r:id="rId9"/>
    <p:sldId id="349" r:id="rId10"/>
    <p:sldId id="350" r:id="rId11"/>
    <p:sldId id="300" r:id="rId12"/>
    <p:sldId id="301" r:id="rId13"/>
    <p:sldId id="345" r:id="rId14"/>
    <p:sldId id="343" r:id="rId15"/>
    <p:sldId id="342" r:id="rId16"/>
    <p:sldId id="264" r:id="rId17"/>
    <p:sldId id="265" r:id="rId18"/>
    <p:sldId id="266" r:id="rId19"/>
    <p:sldId id="279" r:id="rId20"/>
    <p:sldId id="305" r:id="rId21"/>
    <p:sldId id="280" r:id="rId22"/>
    <p:sldId id="268" r:id="rId23"/>
    <p:sldId id="274" r:id="rId24"/>
    <p:sldId id="317" r:id="rId25"/>
    <p:sldId id="338" r:id="rId26"/>
    <p:sldId id="275" r:id="rId27"/>
    <p:sldId id="339" r:id="rId28"/>
    <p:sldId id="267" r:id="rId29"/>
    <p:sldId id="269" r:id="rId30"/>
    <p:sldId id="302" r:id="rId31"/>
    <p:sldId id="306" r:id="rId32"/>
    <p:sldId id="303" r:id="rId33"/>
    <p:sldId id="304" r:id="rId34"/>
    <p:sldId id="276" r:id="rId35"/>
    <p:sldId id="307" r:id="rId36"/>
    <p:sldId id="310" r:id="rId37"/>
    <p:sldId id="311" r:id="rId38"/>
    <p:sldId id="312" r:id="rId39"/>
    <p:sldId id="270" r:id="rId40"/>
    <p:sldId id="313" r:id="rId41"/>
    <p:sldId id="354" r:id="rId42"/>
    <p:sldId id="353" r:id="rId43"/>
    <p:sldId id="271" r:id="rId44"/>
    <p:sldId id="340" r:id="rId45"/>
    <p:sldId id="344" r:id="rId46"/>
    <p:sldId id="315" r:id="rId47"/>
    <p:sldId id="272" r:id="rId48"/>
    <p:sldId id="351" r:id="rId49"/>
    <p:sldId id="328" r:id="rId50"/>
    <p:sldId id="329" r:id="rId51"/>
    <p:sldId id="278" r:id="rId52"/>
    <p:sldId id="273" r:id="rId53"/>
    <p:sldId id="326" r:id="rId54"/>
    <p:sldId id="321" r:id="rId55"/>
    <p:sldId id="322" r:id="rId56"/>
    <p:sldId id="323" r:id="rId57"/>
    <p:sldId id="324" r:id="rId58"/>
    <p:sldId id="325" r:id="rId59"/>
    <p:sldId id="327" r:id="rId60"/>
    <p:sldId id="281" r:id="rId61"/>
    <p:sldId id="282" r:id="rId62"/>
    <p:sldId id="309" r:id="rId63"/>
    <p:sldId id="290" r:id="rId64"/>
    <p:sldId id="291" r:id="rId65"/>
    <p:sldId id="308" r:id="rId66"/>
    <p:sldId id="293" r:id="rId67"/>
    <p:sldId id="294" r:id="rId68"/>
    <p:sldId id="295" r:id="rId69"/>
    <p:sldId id="296" r:id="rId70"/>
    <p:sldId id="297" r:id="rId71"/>
    <p:sldId id="331" r:id="rId72"/>
    <p:sldId id="333" r:id="rId73"/>
    <p:sldId id="334" r:id="rId74"/>
    <p:sldId id="335" r:id="rId75"/>
    <p:sldId id="336" r:id="rId76"/>
    <p:sldId id="337" r:id="rId77"/>
    <p:sldId id="352" r:id="rId78"/>
    <p:sldId id="318" r:id="rId79"/>
    <p:sldId id="320" r:id="rId80"/>
    <p:sldId id="319" r:id="rId81"/>
    <p:sldId id="330" r:id="rId82"/>
    <p:sldId id="341" r:id="rId83"/>
    <p:sldId id="355" r:id="rId84"/>
    <p:sldId id="346" r:id="rId85"/>
    <p:sldId id="284" r:id="rId86"/>
    <p:sldId id="285" r:id="rId87"/>
    <p:sldId id="286" r:id="rId88"/>
    <p:sldId id="314" r:id="rId89"/>
    <p:sldId id="347" r:id="rId90"/>
    <p:sldId id="287" r:id="rId91"/>
    <p:sldId id="288" r:id="rId92"/>
    <p:sldId id="289" r:id="rId93"/>
    <p:sldId id="332" r:id="rId94"/>
    <p:sldId id="348" r:id="rId9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8" y="-5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5AB895C9-4484-409A-AD72-FC1B5E275F14}" type="datetimeFigureOut">
              <a:rPr lang="cs-CZ" smtClean="0"/>
              <a:pPr/>
              <a:t>26.6.2013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7FD300-1B53-43CA-9A54-3FA594D30D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AB895C9-4484-409A-AD72-FC1B5E275F14}" type="datetimeFigureOut">
              <a:rPr lang="cs-CZ" smtClean="0"/>
              <a:pPr/>
              <a:t>26.6.2013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7FD300-1B53-43CA-9A54-3FA594D30D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AB895C9-4484-409A-AD72-FC1B5E275F14}" type="datetimeFigureOut">
              <a:rPr lang="cs-CZ" smtClean="0"/>
              <a:pPr/>
              <a:t>26.6.2013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7FD300-1B53-43CA-9A54-3FA594D30D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AB895C9-4484-409A-AD72-FC1B5E275F14}" type="datetimeFigureOut">
              <a:rPr lang="cs-CZ" smtClean="0"/>
              <a:pPr/>
              <a:t>26.6.2013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7FD300-1B53-43CA-9A54-3FA594D30D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5AB895C9-4484-409A-AD72-FC1B5E275F14}" type="datetimeFigureOut">
              <a:rPr lang="cs-CZ" smtClean="0"/>
              <a:pPr/>
              <a:t>26.6.2013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7FD300-1B53-43CA-9A54-3FA594D30DC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AB895C9-4484-409A-AD72-FC1B5E275F14}" type="datetimeFigureOut">
              <a:rPr lang="cs-CZ" smtClean="0"/>
              <a:pPr/>
              <a:t>26.6.2013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07FD300-1B53-43CA-9A54-3FA594D30D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AB895C9-4484-409A-AD72-FC1B5E275F14}" type="datetimeFigureOut">
              <a:rPr lang="cs-CZ" smtClean="0"/>
              <a:pPr/>
              <a:t>26.6.2013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07FD300-1B53-43CA-9A54-3FA594D30D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AB895C9-4484-409A-AD72-FC1B5E275F14}" type="datetimeFigureOut">
              <a:rPr lang="cs-CZ" smtClean="0"/>
              <a:pPr/>
              <a:t>26.6.2013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07FD300-1B53-43CA-9A54-3FA594D30D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AB895C9-4484-409A-AD72-FC1B5E275F14}" type="datetimeFigureOut">
              <a:rPr lang="cs-CZ" smtClean="0"/>
              <a:pPr/>
              <a:t>26.6.2013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07FD300-1B53-43CA-9A54-3FA594D30D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5AB895C9-4484-409A-AD72-FC1B5E275F14}" type="datetimeFigureOut">
              <a:rPr lang="cs-CZ" smtClean="0"/>
              <a:pPr/>
              <a:t>26.6.2013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07FD300-1B53-43CA-9A54-3FA594D30D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5AB895C9-4484-409A-AD72-FC1B5E275F14}" type="datetimeFigureOut">
              <a:rPr lang="cs-CZ" smtClean="0"/>
              <a:pPr/>
              <a:t>26.6.2013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07FD300-1B53-43CA-9A54-3FA594D30D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B895C9-4484-409A-AD72-FC1B5E275F14}" type="datetimeFigureOut">
              <a:rPr lang="cs-CZ" smtClean="0"/>
              <a:pPr/>
              <a:t>26.6.2013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7FD300-1B53-43CA-9A54-3FA594D30D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roman.danel@vsb.c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algoritmy.net/article/102/Asymptoticka-slozitos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algoritmy.ne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masm32.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mailto:sina.almiran@grafton.cz?cc=odpovedi@sprace.cz&amp;subject=Sprace.cz,%20odpoved%20na%20inzerat%20Cobol%20Developer%20ID:942830"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root.cz/n/lisp/"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upload.wikimedia.org/wikipedia/commons/5/54/While_do_cyklus.png"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www.karlin.mff.cuni.cz/~kulich/vyuka/Rdoc/index.html" TargetMode="External"/><Relationship Id="rId2" Type="http://schemas.openxmlformats.org/officeDocument/2006/relationships/hyperlink" Target="http://www.r-project.org/"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www.erlang.org/"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www.casestudio.com/csy/"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14348" y="785794"/>
            <a:ext cx="7772400" cy="1470025"/>
          </a:xfrm>
        </p:spPr>
        <p:txBody>
          <a:bodyPr>
            <a:normAutofit/>
          </a:bodyPr>
          <a:lstStyle/>
          <a:p>
            <a:r>
              <a:rPr lang="cs-CZ" smtClean="0">
                <a:solidFill>
                  <a:srgbClr val="006B5A"/>
                </a:solidFill>
              </a:rPr>
              <a:t>Základy informatiky</a:t>
            </a:r>
            <a:r>
              <a:rPr lang="cs-CZ" dirty="0" smtClean="0">
                <a:solidFill>
                  <a:srgbClr val="006B5A"/>
                </a:solidFill>
              </a:rPr>
              <a:t/>
            </a:r>
            <a:br>
              <a:rPr lang="cs-CZ" dirty="0" smtClean="0">
                <a:solidFill>
                  <a:srgbClr val="006B5A"/>
                </a:solidFill>
              </a:rPr>
            </a:br>
            <a:r>
              <a:rPr lang="cs-CZ" b="1" dirty="0" smtClean="0">
                <a:solidFill>
                  <a:srgbClr val="006B5A"/>
                </a:solidFill>
              </a:rPr>
              <a:t>programovací prostředky</a:t>
            </a:r>
            <a:endParaRPr lang="cs-CZ" b="1" dirty="0">
              <a:solidFill>
                <a:srgbClr val="006B5A"/>
              </a:solidFill>
            </a:endParaRPr>
          </a:p>
        </p:txBody>
      </p:sp>
      <p:sp>
        <p:nvSpPr>
          <p:cNvPr id="3" name="Podnadpis 2"/>
          <p:cNvSpPr>
            <a:spLocks noGrp="1"/>
          </p:cNvSpPr>
          <p:nvPr>
            <p:ph type="subTitle" idx="1"/>
          </p:nvPr>
        </p:nvSpPr>
        <p:spPr/>
        <p:txBody>
          <a:bodyPr>
            <a:normAutofit/>
          </a:bodyPr>
          <a:lstStyle/>
          <a:p>
            <a:r>
              <a:rPr lang="cs-CZ" dirty="0" smtClean="0">
                <a:solidFill>
                  <a:schemeClr val="tx1"/>
                </a:solidFill>
              </a:rPr>
              <a:t>Ing. Roman </a:t>
            </a:r>
            <a:r>
              <a:rPr lang="cs-CZ" dirty="0" err="1" smtClean="0">
                <a:solidFill>
                  <a:schemeClr val="tx1"/>
                </a:solidFill>
              </a:rPr>
              <a:t>Danel</a:t>
            </a:r>
            <a:r>
              <a:rPr lang="cs-CZ" dirty="0" smtClean="0">
                <a:solidFill>
                  <a:schemeClr val="tx1"/>
                </a:solidFill>
              </a:rPr>
              <a:t>, </a:t>
            </a:r>
            <a:r>
              <a:rPr lang="cs-CZ" dirty="0" err="1" smtClean="0">
                <a:solidFill>
                  <a:schemeClr val="tx1"/>
                </a:solidFill>
              </a:rPr>
              <a:t>Ph.D</a:t>
            </a:r>
            <a:r>
              <a:rPr lang="cs-CZ" dirty="0" smtClean="0">
                <a:solidFill>
                  <a:schemeClr val="tx1"/>
                </a:solidFill>
              </a:rPr>
              <a:t>.</a:t>
            </a:r>
          </a:p>
          <a:p>
            <a:r>
              <a:rPr lang="cs-CZ" sz="1900" dirty="0" err="1" smtClean="0">
                <a:hlinkClick r:id="rId2"/>
              </a:rPr>
              <a:t>roman.danel</a:t>
            </a:r>
            <a:r>
              <a:rPr lang="cs-CZ" sz="1900" dirty="0" smtClean="0">
                <a:hlinkClick r:id="rId2"/>
              </a:rPr>
              <a:t>@</a:t>
            </a:r>
            <a:r>
              <a:rPr lang="cs-CZ" sz="1900" dirty="0" err="1" smtClean="0">
                <a:hlinkClick r:id="rId2"/>
              </a:rPr>
              <a:t>vsb.cz</a:t>
            </a:r>
            <a:endParaRPr lang="cs-CZ" sz="1900" dirty="0" smtClean="0"/>
          </a:p>
          <a:p>
            <a:r>
              <a:rPr lang="cs-CZ" sz="1800" dirty="0" smtClean="0">
                <a:solidFill>
                  <a:srgbClr val="006B5A"/>
                </a:solidFill>
              </a:rPr>
              <a:t>Institut ekonomiky a systémů řízení</a:t>
            </a:r>
          </a:p>
          <a:p>
            <a:r>
              <a:rPr lang="cs-CZ" sz="1800" dirty="0" err="1" smtClean="0">
                <a:solidFill>
                  <a:srgbClr val="006B5A"/>
                </a:solidFill>
              </a:rPr>
              <a:t>Hornicko</a:t>
            </a:r>
            <a:r>
              <a:rPr lang="cs-CZ" sz="1800" dirty="0" smtClean="0">
                <a:solidFill>
                  <a:srgbClr val="006B5A"/>
                </a:solidFill>
              </a:rPr>
              <a:t> – geologická fakulta</a:t>
            </a:r>
          </a:p>
        </p:txBody>
      </p:sp>
      <p:pic>
        <p:nvPicPr>
          <p:cNvPr id="4" name="Obrázek 3" descr="LogoHGF.jpg"/>
          <p:cNvPicPr>
            <a:picLocks noChangeAspect="1"/>
          </p:cNvPicPr>
          <p:nvPr/>
        </p:nvPicPr>
        <p:blipFill>
          <a:blip r:embed="rId3" cstate="print"/>
          <a:stretch>
            <a:fillRect/>
          </a:stretch>
        </p:blipFill>
        <p:spPr>
          <a:xfrm>
            <a:off x="3857620" y="2285992"/>
            <a:ext cx="1242402" cy="142876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Asymptotická složitost algoritmu</a:t>
            </a:r>
            <a:endParaRPr lang="cs-CZ" dirty="0"/>
          </a:p>
        </p:txBody>
      </p:sp>
      <p:sp>
        <p:nvSpPr>
          <p:cNvPr id="3" name="Zástupný symbol pro obsah 2"/>
          <p:cNvSpPr>
            <a:spLocks noGrp="1"/>
          </p:cNvSpPr>
          <p:nvPr>
            <p:ph idx="1"/>
          </p:nvPr>
        </p:nvSpPr>
        <p:spPr/>
        <p:txBody>
          <a:bodyPr>
            <a:normAutofit/>
          </a:bodyPr>
          <a:lstStyle/>
          <a:p>
            <a:pPr>
              <a:buNone/>
            </a:pPr>
            <a:r>
              <a:rPr lang="cs-CZ" dirty="0" smtClean="0">
                <a:hlinkClick r:id="rId2" action="ppaction://hlinkfile" tooltip="Asymptotická složitost"/>
              </a:rPr>
              <a:t>Asymptotická složitost</a:t>
            </a:r>
            <a:r>
              <a:rPr lang="cs-CZ" dirty="0" smtClean="0"/>
              <a:t> algoritmu charakterizuje počet provedených operací v závislosti na velikosti dat. </a:t>
            </a:r>
          </a:p>
          <a:p>
            <a:pPr>
              <a:buNone/>
            </a:pPr>
            <a:endParaRPr lang="cs-CZ" dirty="0" smtClean="0"/>
          </a:p>
          <a:p>
            <a:pPr>
              <a:buNone/>
            </a:pPr>
            <a:r>
              <a:rPr lang="cs-CZ" dirty="0" smtClean="0"/>
              <a:t>	procházení pole - lineární (na každý prvek připadá konstantní množství operací)</a:t>
            </a:r>
          </a:p>
          <a:p>
            <a:pPr>
              <a:buNone/>
            </a:pPr>
            <a:r>
              <a:rPr lang="cs-CZ" dirty="0" smtClean="0"/>
              <a:t>    </a:t>
            </a:r>
            <a:r>
              <a:rPr lang="cs-CZ" dirty="0" err="1" smtClean="0"/>
              <a:t>bubble</a:t>
            </a:r>
            <a:r>
              <a:rPr lang="cs-CZ" dirty="0" smtClean="0"/>
              <a:t> sort – složitost kvadratická (na n prvků bude připadat n</a:t>
            </a:r>
            <a:r>
              <a:rPr lang="cs-CZ" baseline="30000" dirty="0" smtClean="0"/>
              <a:t>2</a:t>
            </a:r>
            <a:r>
              <a:rPr lang="cs-CZ" dirty="0" smtClean="0"/>
              <a:t> operací).</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t>Vyjádření algoritmu – vývojový diagram</a:t>
            </a:r>
            <a:endParaRPr lang="cs-CZ" sz="3600" dirty="0"/>
          </a:p>
        </p:txBody>
      </p:sp>
      <p:pic>
        <p:nvPicPr>
          <p:cNvPr id="4" name="Zástupný symbol pro obsah 3" descr="algoritmus.jpg"/>
          <p:cNvPicPr>
            <a:picLocks noGrp="1" noChangeAspect="1"/>
          </p:cNvPicPr>
          <p:nvPr>
            <p:ph idx="1"/>
          </p:nvPr>
        </p:nvPicPr>
        <p:blipFill>
          <a:blip r:embed="rId2" cstate="print"/>
          <a:stretch>
            <a:fillRect/>
          </a:stretch>
        </p:blipFill>
        <p:spPr>
          <a:xfrm>
            <a:off x="1763688" y="1556792"/>
            <a:ext cx="7128792" cy="479694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Vývojový diagram </a:t>
            </a:r>
            <a:r>
              <a:rPr lang="cs-CZ" smtClean="0"/>
              <a:t>- značky</a:t>
            </a:r>
            <a:endParaRPr lang="cs-CZ"/>
          </a:p>
        </p:txBody>
      </p:sp>
      <p:sp>
        <p:nvSpPr>
          <p:cNvPr id="3" name="Zástupný symbol pro obsah 2"/>
          <p:cNvSpPr>
            <a:spLocks noGrp="1"/>
          </p:cNvSpPr>
          <p:nvPr>
            <p:ph idx="1"/>
          </p:nvPr>
        </p:nvSpPr>
        <p:spPr/>
        <p:txBody>
          <a:bodyPr/>
          <a:lstStyle/>
          <a:p>
            <a:pPr>
              <a:buNone/>
            </a:pPr>
            <a:r>
              <a:rPr lang="cs-CZ" i="1" dirty="0" smtClean="0"/>
              <a:t>Standardizované značky </a:t>
            </a:r>
            <a:r>
              <a:rPr lang="cs-CZ" dirty="0" smtClean="0"/>
              <a:t>– vstup, zpracování, rozhodování, procedura, spojka, mezní značka</a:t>
            </a:r>
          </a:p>
          <a:p>
            <a:endParaRPr lang="cs-CZ" dirty="0" smtClean="0"/>
          </a:p>
          <a:p>
            <a:pPr>
              <a:buNone/>
            </a:pPr>
            <a:r>
              <a:rPr lang="cs-CZ" dirty="0" err="1" smtClean="0"/>
              <a:t>Strukturogramy</a:t>
            </a:r>
            <a:r>
              <a:rPr lang="cs-CZ" dirty="0" smtClean="0"/>
              <a:t> – sekvence, hierarchický rozklad činností od nejhrubší, posloupnost jejich provedení</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Strukturogram - příklad</a:t>
            </a:r>
            <a:endParaRPr lang="cs-CZ" dirty="0"/>
          </a:p>
        </p:txBody>
      </p:sp>
      <p:sp>
        <p:nvSpPr>
          <p:cNvPr id="3" name="Zástupný symbol pro obsah 2"/>
          <p:cNvSpPr>
            <a:spLocks noGrp="1"/>
          </p:cNvSpPr>
          <p:nvPr>
            <p:ph idx="1"/>
          </p:nvPr>
        </p:nvSpPr>
        <p:spPr/>
        <p:txBody>
          <a:bodyPr/>
          <a:lstStyle/>
          <a:p>
            <a:endParaRPr lang="cs-CZ" dirty="0"/>
          </a:p>
        </p:txBody>
      </p:sp>
      <p:pic>
        <p:nvPicPr>
          <p:cNvPr id="1026" name="Picture 2" descr="http://web.rcmt.cvut.cz/users/cerny/NCR_faq/buko/Buko_strukturogra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736" y="1094806"/>
            <a:ext cx="4392488" cy="5763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733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Algoritmy</a:t>
            </a:r>
            <a:endParaRPr lang="cs-CZ" dirty="0"/>
          </a:p>
        </p:txBody>
      </p:sp>
      <p:sp>
        <p:nvSpPr>
          <p:cNvPr id="3" name="Zástupný symbol pro obsah 2"/>
          <p:cNvSpPr>
            <a:spLocks noGrp="1"/>
          </p:cNvSpPr>
          <p:nvPr>
            <p:ph idx="1"/>
          </p:nvPr>
        </p:nvSpPr>
        <p:spPr/>
        <p:txBody>
          <a:bodyPr/>
          <a:lstStyle/>
          <a:p>
            <a:r>
              <a:rPr lang="cs-CZ" dirty="0">
                <a:hlinkClick r:id="rId2"/>
              </a:rPr>
              <a:t>http://www.algoritmy.net</a:t>
            </a:r>
            <a:r>
              <a:rPr lang="cs-CZ" dirty="0" smtClean="0">
                <a:hlinkClick r:id="rId2"/>
              </a:rPr>
              <a:t>/</a:t>
            </a:r>
            <a:endParaRPr lang="cs-CZ" dirty="0" smtClean="0"/>
          </a:p>
          <a:p>
            <a:r>
              <a:rPr lang="cs-CZ" dirty="0" smtClean="0"/>
              <a:t>WROBLEWSKI, P.: Algoritmy – datové struktury a programovací techniky. </a:t>
            </a:r>
            <a:r>
              <a:rPr lang="cs-CZ" dirty="0" err="1" smtClean="0"/>
              <a:t>Computer</a:t>
            </a:r>
            <a:r>
              <a:rPr lang="cs-CZ" dirty="0" smtClean="0"/>
              <a:t> </a:t>
            </a:r>
            <a:r>
              <a:rPr lang="cs-CZ" dirty="0" err="1" smtClean="0"/>
              <a:t>Press</a:t>
            </a:r>
            <a:r>
              <a:rPr lang="cs-CZ" dirty="0" smtClean="0"/>
              <a:t>, 2004</a:t>
            </a:r>
            <a:endParaRPr lang="cs-CZ" dirty="0"/>
          </a:p>
        </p:txBody>
      </p:sp>
    </p:spTree>
    <p:extLst>
      <p:ext uri="{BB962C8B-B14F-4D97-AF65-F5344CB8AC3E}">
        <p14:creationId xmlns:p14="http://schemas.microsoft.com/office/powerpoint/2010/main" val="675832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endParaRPr lang="cs-CZ" dirty="0" smtClean="0"/>
          </a:p>
          <a:p>
            <a:pPr marL="0" indent="0">
              <a:buNone/>
            </a:pPr>
            <a:endParaRPr lang="cs-CZ" dirty="0"/>
          </a:p>
          <a:p>
            <a:pPr marL="0" indent="0">
              <a:buNone/>
            </a:pPr>
            <a:endParaRPr lang="cs-CZ" dirty="0" smtClean="0"/>
          </a:p>
          <a:p>
            <a:pPr marL="0" indent="0" algn="ctr">
              <a:buNone/>
            </a:pPr>
            <a:r>
              <a:rPr lang="cs-CZ" dirty="0" smtClean="0"/>
              <a:t>Programovací jazyky</a:t>
            </a:r>
            <a:endParaRPr lang="cs-CZ" dirty="0"/>
          </a:p>
        </p:txBody>
      </p:sp>
    </p:spTree>
    <p:extLst>
      <p:ext uri="{BB962C8B-B14F-4D97-AF65-F5344CB8AC3E}">
        <p14:creationId xmlns:p14="http://schemas.microsoft.com/office/powerpoint/2010/main" val="866300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Programovací jazyky</a:t>
            </a:r>
            <a:endParaRPr lang="cs-CZ" dirty="0"/>
          </a:p>
        </p:txBody>
      </p:sp>
      <p:sp>
        <p:nvSpPr>
          <p:cNvPr id="3" name="Zástupný symbol pro obsah 2"/>
          <p:cNvSpPr>
            <a:spLocks noGrp="1"/>
          </p:cNvSpPr>
          <p:nvPr>
            <p:ph idx="1"/>
          </p:nvPr>
        </p:nvSpPr>
        <p:spPr/>
        <p:txBody>
          <a:bodyPr>
            <a:normAutofit/>
          </a:bodyPr>
          <a:lstStyle/>
          <a:p>
            <a:pPr>
              <a:buNone/>
            </a:pPr>
            <a:r>
              <a:rPr lang="cs-CZ" b="1" dirty="0" smtClean="0">
                <a:solidFill>
                  <a:srgbClr val="FF0000"/>
                </a:solidFill>
              </a:rPr>
              <a:t>Program </a:t>
            </a:r>
            <a:r>
              <a:rPr lang="cs-CZ" b="1" dirty="0" smtClean="0"/>
              <a:t>- </a:t>
            </a:r>
            <a:r>
              <a:rPr lang="cs-CZ" dirty="0" smtClean="0"/>
              <a:t>zápis algoritmu v programovacím jazyku </a:t>
            </a:r>
          </a:p>
          <a:p>
            <a:pPr>
              <a:buNone/>
            </a:pPr>
            <a:r>
              <a:rPr lang="cs-CZ" b="1" dirty="0" smtClean="0">
                <a:solidFill>
                  <a:srgbClr val="FF0000"/>
                </a:solidFill>
              </a:rPr>
              <a:t>Programovací jazyk</a:t>
            </a:r>
            <a:r>
              <a:rPr lang="cs-CZ" b="1" dirty="0" smtClean="0"/>
              <a:t> </a:t>
            </a:r>
            <a:r>
              <a:rPr lang="cs-CZ" dirty="0" smtClean="0"/>
              <a:t>– soubor pravidel pro zápis algoritmu</a:t>
            </a:r>
          </a:p>
          <a:p>
            <a:pPr>
              <a:buNone/>
            </a:pPr>
            <a:r>
              <a:rPr lang="cs-CZ" dirty="0" smtClean="0"/>
              <a:t>Programovací jazyk má svoji </a:t>
            </a:r>
            <a:r>
              <a:rPr lang="cs-CZ" b="1" dirty="0" smtClean="0">
                <a:solidFill>
                  <a:srgbClr val="00B050"/>
                </a:solidFill>
              </a:rPr>
              <a:t>syntaxi</a:t>
            </a:r>
            <a:r>
              <a:rPr lang="cs-CZ" dirty="0" smtClean="0">
                <a:solidFill>
                  <a:srgbClr val="92D050"/>
                </a:solidFill>
              </a:rPr>
              <a:t> </a:t>
            </a:r>
            <a:r>
              <a:rPr lang="cs-CZ" dirty="0" smtClean="0"/>
              <a:t>(souhrn pravidel) a </a:t>
            </a:r>
            <a:r>
              <a:rPr lang="cs-CZ" b="1" dirty="0" smtClean="0">
                <a:solidFill>
                  <a:srgbClr val="00B050"/>
                </a:solidFill>
              </a:rPr>
              <a:t>sémantiku </a:t>
            </a:r>
            <a:r>
              <a:rPr lang="cs-CZ" dirty="0" smtClean="0"/>
              <a:t>(množina slov a pravidla, která jim přiřazují význam)</a:t>
            </a:r>
            <a:endParaRPr lang="cs-CZ" dirty="0">
              <a:solidFill>
                <a:srgbClr val="0070C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Členění jazyků dle míry abstrakce</a:t>
            </a:r>
            <a:endParaRPr lang="cs-CZ" dirty="0"/>
          </a:p>
        </p:txBody>
      </p:sp>
      <p:sp>
        <p:nvSpPr>
          <p:cNvPr id="3" name="Zástupný symbol pro obsah 2"/>
          <p:cNvSpPr>
            <a:spLocks noGrp="1"/>
          </p:cNvSpPr>
          <p:nvPr>
            <p:ph idx="1"/>
          </p:nvPr>
        </p:nvSpPr>
        <p:spPr/>
        <p:txBody>
          <a:bodyPr/>
          <a:lstStyle/>
          <a:p>
            <a:r>
              <a:rPr lang="cs-CZ" dirty="0" smtClean="0"/>
              <a:t>Nižší – závislé na HW - assembler</a:t>
            </a:r>
          </a:p>
          <a:p>
            <a:r>
              <a:rPr lang="cs-CZ" dirty="0" smtClean="0"/>
              <a:t>Vyšší – nezávislé na HW</a:t>
            </a: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Dle způsobu překladu a spuštění</a:t>
            </a:r>
            <a:endParaRPr lang="cs-CZ" dirty="0"/>
          </a:p>
        </p:txBody>
      </p:sp>
      <p:sp>
        <p:nvSpPr>
          <p:cNvPr id="3" name="Zástupný symbol pro obsah 2"/>
          <p:cNvSpPr>
            <a:spLocks noGrp="1"/>
          </p:cNvSpPr>
          <p:nvPr>
            <p:ph idx="1"/>
          </p:nvPr>
        </p:nvSpPr>
        <p:spPr/>
        <p:txBody>
          <a:bodyPr>
            <a:normAutofit fontScale="85000" lnSpcReduction="20000"/>
          </a:bodyPr>
          <a:lstStyle/>
          <a:p>
            <a:pPr>
              <a:buNone/>
            </a:pPr>
            <a:r>
              <a:rPr lang="cs-CZ" sz="3400" b="1" dirty="0" smtClean="0">
                <a:solidFill>
                  <a:srgbClr val="00B050"/>
                </a:solidFill>
              </a:rPr>
              <a:t>I</a:t>
            </a:r>
            <a:r>
              <a:rPr lang="cs-CZ" sz="4000" b="1" dirty="0" smtClean="0">
                <a:solidFill>
                  <a:srgbClr val="00B050"/>
                </a:solidFill>
              </a:rPr>
              <a:t>nterpretované</a:t>
            </a:r>
          </a:p>
          <a:p>
            <a:pPr lvl="1"/>
            <a:r>
              <a:rPr lang="cs-CZ" dirty="0" smtClean="0"/>
              <a:t>Interpretace</a:t>
            </a:r>
          </a:p>
          <a:p>
            <a:pPr lvl="1"/>
            <a:r>
              <a:rPr lang="cs-CZ" dirty="0" smtClean="0"/>
              <a:t>Překlad do pseudokódu a jeho interpretace</a:t>
            </a:r>
          </a:p>
          <a:p>
            <a:pPr lvl="1"/>
            <a:r>
              <a:rPr lang="cs-CZ" dirty="0" smtClean="0"/>
              <a:t>JIT interpretace</a:t>
            </a:r>
          </a:p>
          <a:p>
            <a:pPr>
              <a:buNone/>
            </a:pPr>
            <a:r>
              <a:rPr lang="cs-CZ" sz="4000" b="1" dirty="0" smtClean="0">
                <a:solidFill>
                  <a:srgbClr val="00B050"/>
                </a:solidFill>
              </a:rPr>
              <a:t>Kompilované</a:t>
            </a:r>
          </a:p>
          <a:p>
            <a:endParaRPr lang="cs-CZ" dirty="0" smtClean="0"/>
          </a:p>
          <a:p>
            <a:pPr>
              <a:buNone/>
            </a:pPr>
            <a:r>
              <a:rPr lang="cs-CZ" dirty="0" smtClean="0"/>
              <a:t>Co je to</a:t>
            </a:r>
            <a:r>
              <a:rPr lang="cs-CZ" dirty="0" smtClean="0">
                <a:solidFill>
                  <a:srgbClr val="C00000"/>
                </a:solidFill>
              </a:rPr>
              <a:t> </a:t>
            </a:r>
            <a:r>
              <a:rPr lang="cs-CZ" b="1" dirty="0" smtClean="0">
                <a:solidFill>
                  <a:srgbClr val="C00000"/>
                </a:solidFill>
              </a:rPr>
              <a:t>kompilace?</a:t>
            </a:r>
            <a:r>
              <a:rPr lang="cs-CZ" dirty="0" smtClean="0">
                <a:solidFill>
                  <a:srgbClr val="C00000"/>
                </a:solidFill>
              </a:rPr>
              <a:t> </a:t>
            </a:r>
            <a:r>
              <a:rPr lang="cs-CZ" dirty="0" smtClean="0"/>
              <a:t>- převod programu zapsaného v programovacím jazyce do strojového kódu</a:t>
            </a:r>
            <a:endParaRPr lang="cs-CZ" dirty="0" smtClean="0">
              <a:solidFill>
                <a:srgbClr val="FFC000"/>
              </a:solidFill>
            </a:endParaRPr>
          </a:p>
          <a:p>
            <a:pPr>
              <a:buNone/>
            </a:pPr>
            <a:r>
              <a:rPr lang="cs-CZ" dirty="0" smtClean="0"/>
              <a:t>Co je to </a:t>
            </a:r>
            <a:r>
              <a:rPr lang="cs-CZ" b="1" dirty="0" smtClean="0">
                <a:solidFill>
                  <a:srgbClr val="C00000"/>
                </a:solidFill>
              </a:rPr>
              <a:t>linker (spojovač)? </a:t>
            </a:r>
            <a:r>
              <a:rPr lang="cs-CZ" dirty="0" smtClean="0"/>
              <a:t>– sestavení spustitelného programu z modulu vytvořeného kompilátorem, připojením potřebných knihovních modulů</a:t>
            </a:r>
            <a:endParaRPr lang="cs-CZ" dirty="0" smtClean="0">
              <a:solidFill>
                <a:srgbClr val="FFC000"/>
              </a:solidFill>
            </a:endParaRPr>
          </a:p>
          <a:p>
            <a:pPr>
              <a:buNone/>
            </a:pPr>
            <a:endParaRPr lang="cs-CZ" dirty="0" smtClean="0">
              <a:solidFill>
                <a:schemeClr val="accent6">
                  <a:lumMod val="7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JIT kompilace</a:t>
            </a:r>
            <a:endParaRPr lang="cs-CZ" dirty="0"/>
          </a:p>
        </p:txBody>
      </p:sp>
      <p:sp>
        <p:nvSpPr>
          <p:cNvPr id="3" name="Zástupný symbol pro obsah 2"/>
          <p:cNvSpPr>
            <a:spLocks noGrp="1"/>
          </p:cNvSpPr>
          <p:nvPr>
            <p:ph idx="1"/>
          </p:nvPr>
        </p:nvSpPr>
        <p:spPr/>
        <p:txBody>
          <a:bodyPr>
            <a:normAutofit fontScale="77500" lnSpcReduction="20000"/>
          </a:bodyPr>
          <a:lstStyle/>
          <a:p>
            <a:pPr>
              <a:buNone/>
            </a:pPr>
            <a:r>
              <a:rPr lang="cs-CZ" dirty="0" smtClean="0">
                <a:solidFill>
                  <a:srgbClr val="00B050"/>
                </a:solidFill>
              </a:rPr>
              <a:t>JIT</a:t>
            </a:r>
            <a:r>
              <a:rPr lang="cs-CZ" dirty="0" smtClean="0">
                <a:solidFill>
                  <a:srgbClr val="92D050"/>
                </a:solidFill>
              </a:rPr>
              <a:t> </a:t>
            </a:r>
            <a:r>
              <a:rPr lang="cs-CZ" dirty="0" smtClean="0"/>
              <a:t>(Just In </a:t>
            </a:r>
            <a:r>
              <a:rPr lang="cs-CZ" dirty="0" err="1" smtClean="0"/>
              <a:t>Time</a:t>
            </a:r>
            <a:r>
              <a:rPr lang="cs-CZ" dirty="0" smtClean="0"/>
              <a:t>) – techniky překladu pro urychlení běhu interpretovaných programů</a:t>
            </a:r>
          </a:p>
          <a:p>
            <a:pPr>
              <a:buNone/>
            </a:pPr>
            <a:endParaRPr lang="cs-CZ" dirty="0" smtClean="0"/>
          </a:p>
          <a:p>
            <a:pPr>
              <a:buNone/>
            </a:pPr>
            <a:r>
              <a:rPr lang="cs-CZ" dirty="0" smtClean="0"/>
              <a:t>Druhy JIT kompilátorů:</a:t>
            </a:r>
          </a:p>
          <a:p>
            <a:pPr marL="514350" indent="-514350">
              <a:buAutoNum type="arabicPeriod"/>
            </a:pPr>
            <a:r>
              <a:rPr lang="cs-CZ" dirty="0" smtClean="0"/>
              <a:t>Překlad v době instalace</a:t>
            </a:r>
          </a:p>
          <a:p>
            <a:pPr marL="514350" indent="-514350">
              <a:buAutoNum type="arabicPeriod"/>
            </a:pPr>
            <a:r>
              <a:rPr lang="cs-CZ" dirty="0" smtClean="0"/>
              <a:t>Opravdový JIT (před spuštěním překlad a optimalizace)</a:t>
            </a:r>
          </a:p>
          <a:p>
            <a:pPr marL="514350" indent="-514350">
              <a:buAutoNum type="arabicPeriod"/>
            </a:pPr>
            <a:r>
              <a:rPr lang="cs-CZ" dirty="0" smtClean="0"/>
              <a:t>Ekonomický JIT</a:t>
            </a:r>
          </a:p>
          <a:p>
            <a:pPr marL="514350" indent="-514350">
              <a:buAutoNum type="arabicPeriod"/>
            </a:pPr>
            <a:endParaRPr lang="cs-CZ" dirty="0" smtClean="0"/>
          </a:p>
          <a:p>
            <a:pPr marL="514350" indent="-514350">
              <a:buNone/>
            </a:pPr>
            <a:r>
              <a:rPr lang="cs-CZ" dirty="0" smtClean="0"/>
              <a:t>Používané techniky optimalizace – odstranění mrtvého kódu, vkládání těl metod, rozbalení smyček, odstraněné shodných podvýrazů</a:t>
            </a:r>
          </a:p>
          <a:p>
            <a:pPr>
              <a:buNone/>
            </a:pPr>
            <a:endParaRPr lang="cs-CZ" dirty="0" smtClean="0"/>
          </a:p>
          <a:p>
            <a:pPr>
              <a:buNone/>
            </a:pP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a:t>
            </a:r>
            <a:endParaRPr lang="cs-CZ" dirty="0"/>
          </a:p>
        </p:txBody>
      </p:sp>
      <p:sp>
        <p:nvSpPr>
          <p:cNvPr id="3" name="Zástupný symbol pro obsah 2"/>
          <p:cNvSpPr>
            <a:spLocks noGrp="1"/>
          </p:cNvSpPr>
          <p:nvPr>
            <p:ph idx="1"/>
          </p:nvPr>
        </p:nvSpPr>
        <p:spPr/>
        <p:txBody>
          <a:bodyPr/>
          <a:lstStyle/>
          <a:p>
            <a:r>
              <a:rPr lang="cs-CZ" dirty="0" smtClean="0"/>
              <a:t>Algoritmus</a:t>
            </a:r>
          </a:p>
          <a:p>
            <a:r>
              <a:rPr lang="cs-CZ" dirty="0" smtClean="0"/>
              <a:t>Programovací jazyky</a:t>
            </a:r>
          </a:p>
          <a:p>
            <a:r>
              <a:rPr lang="cs-CZ" dirty="0" smtClean="0"/>
              <a:t>Kompilace, interpretace</a:t>
            </a:r>
          </a:p>
          <a:p>
            <a:r>
              <a:rPr lang="cs-CZ" dirty="0" smtClean="0"/>
              <a:t>Kompilátor, linker</a:t>
            </a:r>
          </a:p>
          <a:p>
            <a:r>
              <a:rPr lang="cs-CZ" dirty="0" smtClean="0"/>
              <a:t>CASE nástroje</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Chyby v programu</a:t>
            </a:r>
            <a:endParaRPr lang="cs-CZ" dirty="0"/>
          </a:p>
        </p:txBody>
      </p:sp>
      <p:sp>
        <p:nvSpPr>
          <p:cNvPr id="3" name="Zástupný symbol pro obsah 2"/>
          <p:cNvSpPr>
            <a:spLocks noGrp="1"/>
          </p:cNvSpPr>
          <p:nvPr>
            <p:ph idx="1"/>
          </p:nvPr>
        </p:nvSpPr>
        <p:spPr/>
        <p:txBody>
          <a:bodyPr/>
          <a:lstStyle/>
          <a:p>
            <a:r>
              <a:rPr lang="cs-CZ" b="1" dirty="0" smtClean="0"/>
              <a:t>Syntaktické</a:t>
            </a:r>
          </a:p>
          <a:p>
            <a:r>
              <a:rPr lang="cs-CZ" b="1" dirty="0" smtClean="0"/>
              <a:t>Chyby při zpracování</a:t>
            </a:r>
          </a:p>
          <a:p>
            <a:r>
              <a:rPr lang="cs-CZ" b="1" dirty="0" smtClean="0"/>
              <a:t>Sémantické chyby </a:t>
            </a:r>
            <a:r>
              <a:rPr lang="cs-CZ" dirty="0" smtClean="0"/>
              <a:t>– logické</a:t>
            </a:r>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Linker</a:t>
            </a:r>
            <a:endParaRPr lang="cs-CZ" dirty="0"/>
          </a:p>
        </p:txBody>
      </p:sp>
      <p:sp>
        <p:nvSpPr>
          <p:cNvPr id="3" name="Zástupný symbol pro obsah 2"/>
          <p:cNvSpPr>
            <a:spLocks noGrp="1"/>
          </p:cNvSpPr>
          <p:nvPr>
            <p:ph idx="1"/>
          </p:nvPr>
        </p:nvSpPr>
        <p:spPr/>
        <p:txBody>
          <a:bodyPr/>
          <a:lstStyle/>
          <a:p>
            <a:r>
              <a:rPr lang="cs-CZ" dirty="0" smtClean="0"/>
              <a:t>Spojuje jeden nebo více objektových souborů, vygenerovaných překladačem, do jediného spustitelného souboru</a:t>
            </a:r>
          </a:p>
          <a:p>
            <a:r>
              <a:rPr lang="cs-CZ" dirty="0" smtClean="0"/>
              <a:t>Sdílené knihovny – dynamické sestavování až po spuštění programu</a:t>
            </a:r>
          </a:p>
          <a:p>
            <a:r>
              <a:rPr lang="cs-CZ" dirty="0" smtClean="0"/>
              <a:t>Překlad relativních adres </a:t>
            </a:r>
            <a:r>
              <a:rPr lang="cs-CZ" smtClean="0"/>
              <a:t>na absolutní</a:t>
            </a: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Program a instrukce</a:t>
            </a: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cs-CZ" b="1" dirty="0" smtClean="0">
                <a:solidFill>
                  <a:srgbClr val="00B050"/>
                </a:solidFill>
              </a:rPr>
              <a:t>Program</a:t>
            </a:r>
            <a:r>
              <a:rPr lang="cs-CZ" dirty="0" smtClean="0"/>
              <a:t> – posloupnost příkazů popisující nějakou činnost</a:t>
            </a:r>
          </a:p>
          <a:p>
            <a:pPr>
              <a:buNone/>
            </a:pPr>
            <a:r>
              <a:rPr lang="cs-CZ" b="1" dirty="0" smtClean="0">
                <a:solidFill>
                  <a:srgbClr val="00B050"/>
                </a:solidFill>
              </a:rPr>
              <a:t>Zdrojový text programu </a:t>
            </a:r>
            <a:r>
              <a:rPr lang="cs-CZ" dirty="0" smtClean="0"/>
              <a:t>– algoritmus zapsaný v programovacím jazyku</a:t>
            </a:r>
          </a:p>
          <a:p>
            <a:pPr>
              <a:buNone/>
            </a:pPr>
            <a:r>
              <a:rPr lang="cs-CZ" b="1" dirty="0" smtClean="0">
                <a:solidFill>
                  <a:srgbClr val="00B050"/>
                </a:solidFill>
              </a:rPr>
              <a:t>Strojový kód </a:t>
            </a:r>
            <a:r>
              <a:rPr lang="cs-CZ" dirty="0" smtClean="0"/>
              <a:t>– instrukce srozumitelné pro daný stroj</a:t>
            </a:r>
          </a:p>
          <a:p>
            <a:pPr>
              <a:buNone/>
            </a:pPr>
            <a:r>
              <a:rPr lang="cs-CZ" b="1" dirty="0" smtClean="0">
                <a:solidFill>
                  <a:srgbClr val="00B050"/>
                </a:solidFill>
              </a:rPr>
              <a:t>Instrukce</a:t>
            </a:r>
            <a:r>
              <a:rPr lang="cs-CZ" dirty="0" smtClean="0"/>
              <a:t> – nejzákladnější příkaz, kterému rozumí CPU</a:t>
            </a:r>
          </a:p>
          <a:p>
            <a:pPr>
              <a:buNone/>
            </a:pPr>
            <a:r>
              <a:rPr lang="cs-CZ" b="1" dirty="0" smtClean="0">
                <a:solidFill>
                  <a:srgbClr val="00B050"/>
                </a:solidFill>
              </a:rPr>
              <a:t>Instrukční sada </a:t>
            </a:r>
            <a:r>
              <a:rPr lang="cs-CZ" dirty="0" smtClean="0"/>
              <a:t>– soubor instrukcí, kterému rozumí dané CPU</a:t>
            </a: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Jazyk symbolických adres - assembler</a:t>
            </a:r>
            <a:endParaRPr lang="cs-CZ" dirty="0"/>
          </a:p>
        </p:txBody>
      </p:sp>
      <p:sp>
        <p:nvSpPr>
          <p:cNvPr id="3" name="Zástupný symbol pro obsah 2"/>
          <p:cNvSpPr>
            <a:spLocks noGrp="1"/>
          </p:cNvSpPr>
          <p:nvPr>
            <p:ph idx="1"/>
          </p:nvPr>
        </p:nvSpPr>
        <p:spPr/>
        <p:txBody>
          <a:bodyPr/>
          <a:lstStyle/>
          <a:p>
            <a:r>
              <a:rPr lang="cs-CZ" dirty="0" err="1" smtClean="0"/>
              <a:t>Nízkoúrovňový</a:t>
            </a:r>
            <a:r>
              <a:rPr lang="cs-CZ" dirty="0" smtClean="0"/>
              <a:t> – binární zápis instrukcí</a:t>
            </a:r>
          </a:p>
          <a:p>
            <a:r>
              <a:rPr lang="cs-CZ" dirty="0" smtClean="0"/>
              <a:t>Adresy se označily symbolickými jmény</a:t>
            </a:r>
          </a:p>
          <a:p>
            <a:r>
              <a:rPr lang="cs-CZ" dirty="0" smtClean="0"/>
              <a:t>Vznik v 50. letech – druhá generace</a:t>
            </a:r>
          </a:p>
          <a:p>
            <a:r>
              <a:rPr lang="cs-CZ" dirty="0" smtClean="0"/>
              <a:t>„assembler“ (z anglického </a:t>
            </a:r>
            <a:r>
              <a:rPr lang="cs-CZ" dirty="0" err="1" smtClean="0"/>
              <a:t>assembly</a:t>
            </a:r>
            <a:r>
              <a:rPr lang="cs-CZ" dirty="0" smtClean="0"/>
              <a:t> </a:t>
            </a:r>
            <a:r>
              <a:rPr lang="cs-CZ" dirty="0" err="1" smtClean="0"/>
              <a:t>language</a:t>
            </a:r>
            <a:r>
              <a:rPr lang="cs-CZ" dirty="0" smtClean="0"/>
              <a:t>)</a:t>
            </a:r>
          </a:p>
          <a:p>
            <a:r>
              <a:rPr lang="cs-CZ" dirty="0" smtClean="0"/>
              <a:t>Assembler je technicky překladač jazyka symbolických adres</a:t>
            </a:r>
          </a:p>
          <a:p>
            <a:r>
              <a:rPr lang="cs-CZ" dirty="0" smtClean="0"/>
              <a:t>Symbolická reprezentace strojových instrukcí</a:t>
            </a: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Assembler</a:t>
            </a:r>
            <a:endParaRPr lang="cs-CZ" dirty="0"/>
          </a:p>
        </p:txBody>
      </p:sp>
      <p:sp>
        <p:nvSpPr>
          <p:cNvPr id="3" name="Zástupný symbol pro obsah 2"/>
          <p:cNvSpPr>
            <a:spLocks noGrp="1"/>
          </p:cNvSpPr>
          <p:nvPr>
            <p:ph idx="1"/>
          </p:nvPr>
        </p:nvSpPr>
        <p:spPr/>
        <p:txBody>
          <a:bodyPr>
            <a:normAutofit fontScale="62500" lnSpcReduction="20000"/>
          </a:bodyPr>
          <a:lstStyle/>
          <a:p>
            <a:pPr>
              <a:buNone/>
            </a:pPr>
            <a:r>
              <a:rPr lang="cs-CZ" dirty="0" smtClean="0"/>
              <a:t>A SEGMENT </a:t>
            </a:r>
          </a:p>
          <a:p>
            <a:pPr>
              <a:buNone/>
            </a:pPr>
            <a:r>
              <a:rPr lang="cs-CZ" dirty="0" smtClean="0"/>
              <a:t>ASSUME CS:A,DS:A </a:t>
            </a:r>
          </a:p>
          <a:p>
            <a:pPr>
              <a:buNone/>
            </a:pPr>
            <a:r>
              <a:rPr lang="cs-CZ" dirty="0" smtClean="0"/>
              <a:t>ORG 100H </a:t>
            </a:r>
          </a:p>
          <a:p>
            <a:pPr>
              <a:buNone/>
            </a:pPr>
            <a:r>
              <a:rPr lang="cs-CZ" dirty="0" smtClean="0"/>
              <a:t>START: </a:t>
            </a:r>
          </a:p>
          <a:p>
            <a:pPr>
              <a:buNone/>
            </a:pPr>
            <a:r>
              <a:rPr lang="cs-CZ" dirty="0" smtClean="0"/>
              <a:t>	MOV AH,9 </a:t>
            </a:r>
          </a:p>
          <a:p>
            <a:pPr>
              <a:buNone/>
            </a:pPr>
            <a:r>
              <a:rPr lang="cs-CZ" dirty="0" smtClean="0"/>
              <a:t>	MOV DX, OFFSET TEXT </a:t>
            </a:r>
          </a:p>
          <a:p>
            <a:pPr>
              <a:buNone/>
            </a:pPr>
            <a:r>
              <a:rPr lang="cs-CZ" dirty="0" smtClean="0"/>
              <a:t>	INT 21H </a:t>
            </a:r>
          </a:p>
          <a:p>
            <a:pPr>
              <a:buNone/>
            </a:pPr>
            <a:r>
              <a:rPr lang="cs-CZ" dirty="0" smtClean="0"/>
              <a:t>	MOV DL,'$' </a:t>
            </a:r>
          </a:p>
          <a:p>
            <a:pPr>
              <a:buNone/>
            </a:pPr>
            <a:r>
              <a:rPr lang="cs-CZ" dirty="0" smtClean="0"/>
              <a:t>	MOV AH,2 </a:t>
            </a:r>
          </a:p>
          <a:p>
            <a:pPr>
              <a:buNone/>
            </a:pPr>
            <a:r>
              <a:rPr lang="cs-CZ" dirty="0" smtClean="0"/>
              <a:t>	INT 21H </a:t>
            </a:r>
          </a:p>
          <a:p>
            <a:pPr>
              <a:buNone/>
            </a:pPr>
            <a:r>
              <a:rPr lang="cs-CZ" dirty="0" smtClean="0"/>
              <a:t>	INT 20H </a:t>
            </a:r>
          </a:p>
          <a:p>
            <a:pPr>
              <a:buNone/>
            </a:pPr>
            <a:r>
              <a:rPr lang="cs-CZ" dirty="0" smtClean="0"/>
              <a:t>	TEXT DB ' TENTO PROGRAM',13,10,‘PREJE DOBRY DEN!' </a:t>
            </a:r>
          </a:p>
          <a:p>
            <a:pPr>
              <a:buNone/>
            </a:pPr>
            <a:r>
              <a:rPr lang="cs-CZ" dirty="0" smtClean="0"/>
              <a:t>	A ENDS </a:t>
            </a:r>
          </a:p>
          <a:p>
            <a:pPr>
              <a:buNone/>
            </a:pPr>
            <a:r>
              <a:rPr lang="cs-CZ" dirty="0" smtClean="0"/>
              <a:t>END START </a:t>
            </a: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MASM</a:t>
            </a:r>
            <a:endParaRPr lang="cs-CZ" dirty="0"/>
          </a:p>
        </p:txBody>
      </p:sp>
      <p:sp>
        <p:nvSpPr>
          <p:cNvPr id="3" name="Zástupný symbol pro obsah 2"/>
          <p:cNvSpPr>
            <a:spLocks noGrp="1"/>
          </p:cNvSpPr>
          <p:nvPr>
            <p:ph idx="1"/>
          </p:nvPr>
        </p:nvSpPr>
        <p:spPr/>
        <p:txBody>
          <a:bodyPr/>
          <a:lstStyle/>
          <a:p>
            <a:r>
              <a:rPr lang="cs-CZ" dirty="0" smtClean="0">
                <a:hlinkClick r:id="rId2"/>
              </a:rPr>
              <a:t>http://www.masm32.com/</a:t>
            </a:r>
            <a:endParaRPr lang="cs-CZ" dirty="0" smtClean="0"/>
          </a:p>
          <a:p>
            <a:r>
              <a:rPr lang="cs-CZ" dirty="0" smtClean="0"/>
              <a:t>Microsoft </a:t>
            </a:r>
            <a:r>
              <a:rPr lang="cs-CZ" dirty="0" err="1" smtClean="0"/>
              <a:t>Macro</a:t>
            </a:r>
            <a:r>
              <a:rPr lang="cs-CZ" dirty="0" smtClean="0"/>
              <a:t> Assembler</a:t>
            </a:r>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Prvky jazyka symbolických adres</a:t>
            </a:r>
            <a:endParaRPr lang="cs-CZ" dirty="0"/>
          </a:p>
        </p:txBody>
      </p:sp>
      <p:sp>
        <p:nvSpPr>
          <p:cNvPr id="3" name="Zástupný symbol pro obsah 2"/>
          <p:cNvSpPr>
            <a:spLocks noGrp="1"/>
          </p:cNvSpPr>
          <p:nvPr>
            <p:ph idx="1"/>
          </p:nvPr>
        </p:nvSpPr>
        <p:spPr/>
        <p:txBody>
          <a:bodyPr/>
          <a:lstStyle/>
          <a:p>
            <a:r>
              <a:rPr lang="cs-CZ" dirty="0" smtClean="0"/>
              <a:t>Překladové direktivy</a:t>
            </a:r>
          </a:p>
          <a:p>
            <a:r>
              <a:rPr lang="cs-CZ" dirty="0" smtClean="0"/>
              <a:t>Instrukce</a:t>
            </a:r>
          </a:p>
          <a:p>
            <a:r>
              <a:rPr lang="cs-CZ" dirty="0" smtClean="0"/>
              <a:t>Definice obsahu paměti</a:t>
            </a:r>
          </a:p>
          <a:p>
            <a:r>
              <a:rPr lang="cs-CZ" dirty="0" smtClean="0"/>
              <a:t>Návěstí</a:t>
            </a:r>
          </a:p>
          <a:p>
            <a:r>
              <a:rPr lang="cs-CZ" dirty="0" smtClean="0"/>
              <a:t>Makro</a:t>
            </a:r>
          </a:p>
          <a:p>
            <a:r>
              <a:rPr lang="cs-CZ" dirty="0" smtClean="0"/>
              <a:t>Podmínkové bloky</a:t>
            </a:r>
          </a:p>
          <a:p>
            <a:r>
              <a:rPr lang="cs-CZ" dirty="0" smtClean="0"/>
              <a:t>Definice překladových symbolů</a:t>
            </a:r>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Debug</a:t>
            </a:r>
            <a:endParaRPr lang="cs-CZ" dirty="0"/>
          </a:p>
        </p:txBody>
      </p:sp>
      <p:sp>
        <p:nvSpPr>
          <p:cNvPr id="3" name="Zástupný symbol pro obsah 2"/>
          <p:cNvSpPr>
            <a:spLocks noGrp="1"/>
          </p:cNvSpPr>
          <p:nvPr>
            <p:ph idx="1"/>
          </p:nvPr>
        </p:nvSpPr>
        <p:spPr/>
        <p:txBody>
          <a:bodyPr/>
          <a:lstStyle/>
          <a:p>
            <a:r>
              <a:rPr lang="cs-CZ" dirty="0" smtClean="0"/>
              <a:t>Ladění programů</a:t>
            </a:r>
          </a:p>
          <a:p>
            <a:r>
              <a:rPr lang="cs-CZ" dirty="0" smtClean="0"/>
              <a:t>Program debugger – umožňuje „krokovat“ programy, kontrola obsahu proměnných apod.</a:t>
            </a:r>
          </a:p>
          <a:p>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Vyšší programovací jazyky</a:t>
            </a:r>
            <a:endParaRPr lang="cs-CZ" dirty="0"/>
          </a:p>
        </p:txBody>
      </p:sp>
      <p:sp>
        <p:nvSpPr>
          <p:cNvPr id="3" name="Zástupný symbol pro obsah 2"/>
          <p:cNvSpPr>
            <a:spLocks noGrp="1"/>
          </p:cNvSpPr>
          <p:nvPr>
            <p:ph idx="1"/>
          </p:nvPr>
        </p:nvSpPr>
        <p:spPr/>
        <p:txBody>
          <a:bodyPr>
            <a:normAutofit/>
          </a:bodyPr>
          <a:lstStyle/>
          <a:p>
            <a:pPr>
              <a:buNone/>
            </a:pPr>
            <a:r>
              <a:rPr lang="cs-CZ" b="1" dirty="0" smtClean="0">
                <a:solidFill>
                  <a:srgbClr val="00B050"/>
                </a:solidFill>
              </a:rPr>
              <a:t>Procedurální </a:t>
            </a:r>
            <a:r>
              <a:rPr lang="cs-CZ" dirty="0" smtClean="0"/>
              <a:t>- strukturované</a:t>
            </a:r>
          </a:p>
          <a:p>
            <a:pPr>
              <a:buNone/>
            </a:pPr>
            <a:r>
              <a:rPr lang="cs-CZ" b="1" dirty="0" smtClean="0">
                <a:solidFill>
                  <a:srgbClr val="00B050"/>
                </a:solidFill>
              </a:rPr>
              <a:t>Neprocedurální (deklarativní)</a:t>
            </a:r>
            <a:r>
              <a:rPr lang="cs-CZ" dirty="0" smtClean="0"/>
              <a:t> - SQL</a:t>
            </a:r>
          </a:p>
          <a:p>
            <a:pPr>
              <a:buNone/>
            </a:pPr>
            <a:r>
              <a:rPr lang="cs-CZ" b="1" dirty="0" smtClean="0">
                <a:solidFill>
                  <a:srgbClr val="00B050"/>
                </a:solidFill>
              </a:rPr>
              <a:t>Funkcionální </a:t>
            </a:r>
            <a:r>
              <a:rPr lang="cs-CZ" dirty="0" smtClean="0"/>
              <a:t>- LISP</a:t>
            </a:r>
          </a:p>
          <a:p>
            <a:pPr>
              <a:buNone/>
            </a:pPr>
            <a:r>
              <a:rPr lang="cs-CZ" b="1" dirty="0" smtClean="0">
                <a:solidFill>
                  <a:srgbClr val="00B050"/>
                </a:solidFill>
              </a:rPr>
              <a:t>Objektově orientované </a:t>
            </a:r>
            <a:r>
              <a:rPr lang="cs-CZ" dirty="0" smtClean="0"/>
              <a:t>– </a:t>
            </a:r>
            <a:r>
              <a:rPr lang="cs-CZ" dirty="0" err="1" smtClean="0"/>
              <a:t>SmallTalk</a:t>
            </a:r>
            <a:r>
              <a:rPr lang="cs-CZ" dirty="0" smtClean="0"/>
              <a:t>, C++, Java</a:t>
            </a:r>
          </a:p>
          <a:p>
            <a:pPr>
              <a:buNone/>
            </a:pPr>
            <a:r>
              <a:rPr lang="cs-CZ" b="1" dirty="0" smtClean="0">
                <a:solidFill>
                  <a:srgbClr val="00B050"/>
                </a:solidFill>
              </a:rPr>
              <a:t>Logické</a:t>
            </a:r>
            <a:r>
              <a:rPr lang="cs-CZ" dirty="0" smtClean="0"/>
              <a:t> - Prolog</a:t>
            </a:r>
          </a:p>
          <a:p>
            <a:pPr>
              <a:buNone/>
            </a:pPr>
            <a:r>
              <a:rPr lang="cs-CZ" b="1" dirty="0" smtClean="0">
                <a:solidFill>
                  <a:srgbClr val="00B050"/>
                </a:solidFill>
              </a:rPr>
              <a:t>Značkové</a:t>
            </a:r>
            <a:r>
              <a:rPr lang="cs-CZ" dirty="0" smtClean="0"/>
              <a:t> – HTML, XML (1996)</a:t>
            </a:r>
          </a:p>
          <a:p>
            <a:pPr>
              <a:buNone/>
            </a:pPr>
            <a:r>
              <a:rPr lang="cs-CZ" b="1" dirty="0" smtClean="0">
                <a:solidFill>
                  <a:srgbClr val="00B050"/>
                </a:solidFill>
              </a:rPr>
              <a:t>Skriptovací</a:t>
            </a:r>
            <a:r>
              <a:rPr lang="cs-CZ" dirty="0" smtClean="0"/>
              <a:t> – </a:t>
            </a:r>
            <a:r>
              <a:rPr lang="cs-CZ" dirty="0" err="1" smtClean="0"/>
              <a:t>JavaScript</a:t>
            </a:r>
            <a:r>
              <a:rPr lang="cs-CZ" dirty="0" smtClean="0"/>
              <a:t>, PHP, </a:t>
            </a:r>
            <a:r>
              <a:rPr lang="cs-CZ" dirty="0" err="1" smtClean="0"/>
              <a:t>Perl</a:t>
            </a:r>
            <a:r>
              <a:rPr lang="cs-CZ" dirty="0" smtClean="0"/>
              <a:t>, Python,…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Procedurální jazyky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Fortran - 1954</a:t>
            </a:r>
          </a:p>
          <a:p>
            <a:r>
              <a:rPr lang="cs-CZ" dirty="0" err="1" smtClean="0"/>
              <a:t>Algol</a:t>
            </a:r>
            <a:r>
              <a:rPr lang="cs-CZ" dirty="0" smtClean="0"/>
              <a:t> - 1958</a:t>
            </a:r>
          </a:p>
          <a:p>
            <a:r>
              <a:rPr lang="cs-CZ" dirty="0" smtClean="0"/>
              <a:t>Cobol – 1960</a:t>
            </a:r>
          </a:p>
          <a:p>
            <a:r>
              <a:rPr lang="cs-CZ" dirty="0" smtClean="0"/>
              <a:t>PL/1  (Fortran+</a:t>
            </a:r>
            <a:r>
              <a:rPr lang="cs-CZ" dirty="0" err="1" smtClean="0"/>
              <a:t>Algol</a:t>
            </a:r>
            <a:r>
              <a:rPr lang="cs-CZ" dirty="0" smtClean="0"/>
              <a:t>+Cobol)</a:t>
            </a:r>
          </a:p>
          <a:p>
            <a:r>
              <a:rPr lang="cs-CZ" dirty="0" smtClean="0"/>
              <a:t>Basic – 1964</a:t>
            </a:r>
          </a:p>
          <a:p>
            <a:r>
              <a:rPr lang="cs-CZ" dirty="0" smtClean="0"/>
              <a:t>Algol68</a:t>
            </a:r>
          </a:p>
          <a:p>
            <a:r>
              <a:rPr lang="cs-CZ" dirty="0" smtClean="0"/>
              <a:t>C</a:t>
            </a:r>
          </a:p>
          <a:p>
            <a:r>
              <a:rPr lang="cs-CZ" dirty="0" err="1" smtClean="0"/>
              <a:t>Dbase</a:t>
            </a:r>
            <a:r>
              <a:rPr lang="cs-CZ" dirty="0" smtClean="0"/>
              <a:t>, </a:t>
            </a:r>
            <a:r>
              <a:rPr lang="cs-CZ" dirty="0" err="1" smtClean="0"/>
              <a:t>Clipper</a:t>
            </a:r>
            <a:r>
              <a:rPr lang="cs-CZ" dirty="0" smtClean="0"/>
              <a:t> , FoxPro</a:t>
            </a:r>
          </a:p>
          <a:p>
            <a:endParaRPr lang="cs-CZ" dirty="0" smtClean="0"/>
          </a:p>
          <a:p>
            <a:pPr>
              <a:buNone/>
            </a:pPr>
            <a:r>
              <a:rPr lang="cs-CZ" dirty="0" smtClean="0"/>
              <a:t>Který jazyk je CASE sensitivní? Co to znamená?</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Algoritmus</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Pojem z arabštiny, 9.stol</a:t>
            </a:r>
          </a:p>
          <a:p>
            <a:pPr>
              <a:buNone/>
            </a:pPr>
            <a:r>
              <a:rPr lang="cs-CZ" b="1" dirty="0" smtClean="0"/>
              <a:t>=Návod či postup jak vyřešit určitou úlohu</a:t>
            </a:r>
          </a:p>
          <a:p>
            <a:r>
              <a:rPr lang="cs-CZ" dirty="0" smtClean="0"/>
              <a:t>Např. kuchyňský recept</a:t>
            </a:r>
          </a:p>
          <a:p>
            <a:r>
              <a:rPr lang="cs-CZ" dirty="0" smtClean="0"/>
              <a:t>Matematický základ – lambda kalkul a </a:t>
            </a:r>
            <a:r>
              <a:rPr lang="cs-CZ" dirty="0" err="1" smtClean="0"/>
              <a:t>turingův</a:t>
            </a:r>
            <a:r>
              <a:rPr lang="cs-CZ" dirty="0" smtClean="0"/>
              <a:t> stroj: algoritmus je procedura proveditelná </a:t>
            </a:r>
            <a:r>
              <a:rPr lang="cs-CZ" dirty="0" err="1" smtClean="0"/>
              <a:t>turingovým</a:t>
            </a:r>
            <a:r>
              <a:rPr lang="cs-CZ" dirty="0" smtClean="0"/>
              <a:t> strojem</a:t>
            </a:r>
          </a:p>
          <a:p>
            <a:endParaRPr lang="cs-CZ" dirty="0" smtClean="0"/>
          </a:p>
          <a:p>
            <a:pPr>
              <a:buNone/>
            </a:pPr>
            <a:r>
              <a:rPr lang="cs-CZ" sz="2000" dirty="0" err="1" smtClean="0"/>
              <a:t>Turingův</a:t>
            </a:r>
            <a:r>
              <a:rPr lang="cs-CZ" sz="2000" dirty="0" smtClean="0"/>
              <a:t> stroj je teoretický model počítače – konečný automat, program v podobě pravidel a nekonečná páska pro zápis mezivýsledků.</a:t>
            </a:r>
          </a:p>
          <a:p>
            <a:endParaRPr lang="cs-CZ" dirty="0"/>
          </a:p>
          <a:p>
            <a:pPr>
              <a:buNone/>
            </a:pPr>
            <a:endParaRPr lang="cs-CZ" dirty="0"/>
          </a:p>
        </p:txBody>
      </p:sp>
      <p:pic>
        <p:nvPicPr>
          <p:cNvPr id="2050" name="Picture 2" descr="http://kisk.phil.muni.cz/w/images/7/73/Portre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620688"/>
            <a:ext cx="1238250" cy="15716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Cobol (1959)</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Jazyk pro „ekonomické aplikace“</a:t>
            </a:r>
          </a:p>
          <a:p>
            <a:r>
              <a:rPr lang="cs-CZ" dirty="0" err="1" smtClean="0"/>
              <a:t>Samodokumentovatelný</a:t>
            </a:r>
            <a:r>
              <a:rPr lang="cs-CZ" dirty="0" smtClean="0"/>
              <a:t>, jednoduché věty v angličtině</a:t>
            </a:r>
          </a:p>
          <a:p>
            <a:r>
              <a:rPr lang="cs-CZ" dirty="0" smtClean="0"/>
              <a:t>Práce s datovými strukturami</a:t>
            </a:r>
          </a:p>
          <a:p>
            <a:r>
              <a:rPr lang="cs-CZ" dirty="0" smtClean="0"/>
              <a:t>Generování tiskových sestav</a:t>
            </a:r>
          </a:p>
          <a:p>
            <a:r>
              <a:rPr lang="cs-CZ" dirty="0" smtClean="0"/>
              <a:t>Podpora databází</a:t>
            </a:r>
          </a:p>
          <a:p>
            <a:r>
              <a:rPr lang="cs-CZ" dirty="0" smtClean="0"/>
              <a:t>„YEAR 2000“ problém</a:t>
            </a:r>
          </a:p>
          <a:p>
            <a:r>
              <a:rPr lang="cs-CZ" dirty="0" smtClean="0"/>
              <a:t>„mrtvý jazyk“? </a:t>
            </a:r>
            <a:endParaRPr 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COBOL</a:t>
            </a:r>
            <a:endParaRPr lang="cs-CZ" dirty="0"/>
          </a:p>
        </p:txBody>
      </p:sp>
      <p:sp>
        <p:nvSpPr>
          <p:cNvPr id="3" name="Zástupný symbol pro obsah 2"/>
          <p:cNvSpPr>
            <a:spLocks noGrp="1"/>
          </p:cNvSpPr>
          <p:nvPr>
            <p:ph idx="1"/>
          </p:nvPr>
        </p:nvSpPr>
        <p:spPr/>
        <p:txBody>
          <a:bodyPr>
            <a:normAutofit fontScale="70000" lnSpcReduction="20000"/>
          </a:bodyPr>
          <a:lstStyle/>
          <a:p>
            <a:pPr>
              <a:buNone/>
            </a:pPr>
            <a:r>
              <a:rPr lang="cs-CZ" dirty="0" smtClean="0">
                <a:latin typeface="Courier New" pitchFamily="49" charset="0"/>
                <a:cs typeface="Courier New" pitchFamily="49" charset="0"/>
              </a:rPr>
              <a:t>IDENTIFICATION DIVISION. PROGRAM-ID. HELLO-PROG. ******************************* ENVIRONMENT DIVISION. </a:t>
            </a:r>
          </a:p>
          <a:p>
            <a:pPr>
              <a:buNone/>
            </a:pPr>
            <a:r>
              <a:rPr lang="cs-CZ" dirty="0" smtClean="0">
                <a:latin typeface="Courier New" pitchFamily="49" charset="0"/>
                <a:cs typeface="Courier New" pitchFamily="49" charset="0"/>
              </a:rPr>
              <a:t>   CONFIGURATION SECTION. </a:t>
            </a:r>
          </a:p>
          <a:p>
            <a:pPr>
              <a:buNone/>
            </a:pPr>
            <a:r>
              <a:rPr lang="cs-CZ" dirty="0" smtClean="0">
                <a:latin typeface="Courier New" pitchFamily="49" charset="0"/>
                <a:cs typeface="Courier New" pitchFamily="49" charset="0"/>
              </a:rPr>
              <a:t>     SOURCE-COMPUTER. IBM-PC. </a:t>
            </a:r>
          </a:p>
          <a:p>
            <a:pPr>
              <a:buNone/>
            </a:pPr>
            <a:r>
              <a:rPr lang="cs-CZ" dirty="0" smtClean="0">
                <a:latin typeface="Courier New" pitchFamily="49" charset="0"/>
                <a:cs typeface="Courier New" pitchFamily="49" charset="0"/>
              </a:rPr>
              <a:t>     OBJECT-COMPUTER. IBM-PC. ******************************** </a:t>
            </a:r>
          </a:p>
          <a:p>
            <a:pPr>
              <a:buNone/>
            </a:pPr>
            <a:r>
              <a:rPr lang="cs-CZ" dirty="0" smtClean="0">
                <a:latin typeface="Courier New" pitchFamily="49" charset="0"/>
                <a:cs typeface="Courier New" pitchFamily="49" charset="0"/>
              </a:rPr>
              <a:t>  DATA DIVISION. ******************************** PROCEDURE DIVISION. </a:t>
            </a:r>
          </a:p>
          <a:p>
            <a:pPr>
              <a:buNone/>
            </a:pPr>
            <a:r>
              <a:rPr lang="cs-CZ" dirty="0" smtClean="0">
                <a:latin typeface="Courier New" pitchFamily="49" charset="0"/>
                <a:cs typeface="Courier New" pitchFamily="49" charset="0"/>
              </a:rPr>
              <a:t>	  DISPLAY-PARA. </a:t>
            </a:r>
          </a:p>
          <a:p>
            <a:pPr>
              <a:buNone/>
            </a:pPr>
            <a:r>
              <a:rPr lang="cs-CZ" dirty="0" smtClean="0">
                <a:latin typeface="Courier New" pitchFamily="49" charset="0"/>
                <a:cs typeface="Courier New" pitchFamily="49" charset="0"/>
              </a:rPr>
              <a:t>		DISPLAY "HELLO WORLD FROM COBOL!". </a:t>
            </a:r>
          </a:p>
          <a:p>
            <a:pPr>
              <a:buNone/>
            </a:pPr>
            <a:r>
              <a:rPr lang="cs-CZ" dirty="0" smtClean="0">
                <a:latin typeface="Courier New" pitchFamily="49" charset="0"/>
                <a:cs typeface="Courier New" pitchFamily="49" charset="0"/>
              </a:rPr>
              <a:t>	END-PARA. </a:t>
            </a:r>
          </a:p>
          <a:p>
            <a:pPr>
              <a:buNone/>
            </a:pPr>
            <a:r>
              <a:rPr lang="cs-CZ" dirty="0" smtClean="0">
                <a:latin typeface="Courier New" pitchFamily="49" charset="0"/>
                <a:cs typeface="Courier New" pitchFamily="49" charset="0"/>
              </a:rPr>
              <a:t>	STOP RUN. </a:t>
            </a:r>
            <a:endParaRPr lang="cs-CZ" dirty="0">
              <a:latin typeface="Courier New" pitchFamily="49" charset="0"/>
              <a:cs typeface="Courier New" pitchFamily="49"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Inzerát 11.3.2010</a:t>
            </a:r>
            <a:endParaRPr lang="cs-CZ" dirty="0"/>
          </a:p>
        </p:txBody>
      </p:sp>
      <p:sp>
        <p:nvSpPr>
          <p:cNvPr id="3" name="Zástupný symbol pro obsah 2"/>
          <p:cNvSpPr>
            <a:spLocks noGrp="1"/>
          </p:cNvSpPr>
          <p:nvPr>
            <p:ph idx="1"/>
          </p:nvPr>
        </p:nvSpPr>
        <p:spPr/>
        <p:txBody>
          <a:bodyPr>
            <a:normAutofit fontScale="32500" lnSpcReduction="20000"/>
          </a:bodyPr>
          <a:lstStyle/>
          <a:p>
            <a:pPr>
              <a:buNone/>
            </a:pPr>
            <a:r>
              <a:rPr lang="cs-CZ" b="1" dirty="0" smtClean="0">
                <a:solidFill>
                  <a:srgbClr val="FF0000"/>
                </a:solidFill>
              </a:rPr>
              <a:t>	COBOL VÝVOJÁŘ (i12946)</a:t>
            </a:r>
            <a:r>
              <a:rPr lang="cs-CZ" dirty="0" smtClean="0"/>
              <a:t/>
            </a:r>
            <a:br>
              <a:rPr lang="cs-CZ" dirty="0" smtClean="0"/>
            </a:br>
            <a:r>
              <a:rPr lang="cs-CZ" dirty="0" smtClean="0"/>
              <a:t/>
            </a:r>
            <a:br>
              <a:rPr lang="cs-CZ" dirty="0" smtClean="0"/>
            </a:br>
            <a:r>
              <a:rPr lang="cs-CZ" dirty="0" smtClean="0"/>
              <a:t>Popis pracovní pozice:</a:t>
            </a:r>
            <a:br>
              <a:rPr lang="cs-CZ" dirty="0" smtClean="0"/>
            </a:br>
            <a:r>
              <a:rPr lang="cs-CZ" dirty="0" smtClean="0"/>
              <a:t>* Práce v týmu v jazyce Cobol na rozsáhlém mezinárodním projektu</a:t>
            </a:r>
            <a:br>
              <a:rPr lang="cs-CZ" dirty="0" smtClean="0"/>
            </a:br>
            <a:r>
              <a:rPr lang="cs-CZ" dirty="0" smtClean="0"/>
              <a:t>* Zpracování a analýza požadavků zákazníka</a:t>
            </a:r>
            <a:br>
              <a:rPr lang="cs-CZ" dirty="0" smtClean="0"/>
            </a:br>
            <a:r>
              <a:rPr lang="cs-CZ" dirty="0" smtClean="0"/>
              <a:t>* Návrh efektivního řešení, vývoj vlastního SW</a:t>
            </a:r>
            <a:br>
              <a:rPr lang="cs-CZ" dirty="0" smtClean="0"/>
            </a:br>
            <a:r>
              <a:rPr lang="cs-CZ" dirty="0" smtClean="0"/>
              <a:t>* Tvorba dokumentace, nasazení hotového řešení</a:t>
            </a:r>
            <a:br>
              <a:rPr lang="cs-CZ" dirty="0" smtClean="0"/>
            </a:br>
            <a:r>
              <a:rPr lang="cs-CZ" dirty="0" smtClean="0"/>
              <a:t>* Možná práce na několika projektech souběžně</a:t>
            </a:r>
            <a:br>
              <a:rPr lang="cs-CZ" dirty="0" smtClean="0"/>
            </a:br>
            <a:r>
              <a:rPr lang="cs-CZ" dirty="0" smtClean="0"/>
              <a:t/>
            </a:r>
            <a:br>
              <a:rPr lang="cs-CZ" dirty="0" smtClean="0"/>
            </a:br>
            <a:r>
              <a:rPr lang="cs-CZ" dirty="0" smtClean="0"/>
              <a:t>Požadujeme:</a:t>
            </a:r>
            <a:br>
              <a:rPr lang="cs-CZ" dirty="0" smtClean="0"/>
            </a:br>
            <a:r>
              <a:rPr lang="cs-CZ" dirty="0" smtClean="0"/>
              <a:t>* Komunikativní znalost AJ</a:t>
            </a:r>
            <a:br>
              <a:rPr lang="cs-CZ" dirty="0" smtClean="0"/>
            </a:br>
            <a:r>
              <a:rPr lang="cs-CZ" dirty="0" smtClean="0"/>
              <a:t>* Znalosti programovacího jazyka Cobol - zkušenosti s komerčním vývojem</a:t>
            </a:r>
            <a:br>
              <a:rPr lang="cs-CZ" dirty="0" smtClean="0"/>
            </a:br>
            <a:r>
              <a:rPr lang="cs-CZ" dirty="0" smtClean="0"/>
              <a:t>* Znalosti databázových technologií (DB2), zkušenosti s analýzou požadavků</a:t>
            </a:r>
            <a:br>
              <a:rPr lang="cs-CZ" dirty="0" smtClean="0"/>
            </a:br>
            <a:r>
              <a:rPr lang="cs-CZ" dirty="0" smtClean="0"/>
              <a:t>* Znalost operačního systému OS/390, MVS (TSO)</a:t>
            </a:r>
            <a:br>
              <a:rPr lang="cs-CZ" dirty="0" smtClean="0"/>
            </a:br>
            <a:r>
              <a:rPr lang="cs-CZ" dirty="0" smtClean="0"/>
              <a:t>* Ochotu cestovat, flexibilitu</a:t>
            </a:r>
            <a:br>
              <a:rPr lang="cs-CZ" dirty="0" smtClean="0"/>
            </a:br>
            <a:r>
              <a:rPr lang="cs-CZ" dirty="0" smtClean="0"/>
              <a:t>* Schopnost učit se novým věcem, loajalitu</a:t>
            </a:r>
            <a:br>
              <a:rPr lang="cs-CZ" dirty="0" smtClean="0"/>
            </a:br>
            <a:r>
              <a:rPr lang="cs-CZ" dirty="0" smtClean="0"/>
              <a:t/>
            </a:r>
            <a:br>
              <a:rPr lang="cs-CZ" dirty="0" smtClean="0"/>
            </a:br>
            <a:r>
              <a:rPr lang="cs-CZ" dirty="0" smtClean="0"/>
              <a:t>Nabízíme: </a:t>
            </a:r>
            <a:br>
              <a:rPr lang="cs-CZ" dirty="0" smtClean="0"/>
            </a:br>
            <a:r>
              <a:rPr lang="cs-CZ" dirty="0" smtClean="0"/>
              <a:t>* Práci na projektech pro významné zákazníky, možnost cestování</a:t>
            </a:r>
            <a:br>
              <a:rPr lang="cs-CZ" dirty="0" smtClean="0"/>
            </a:br>
            <a:r>
              <a:rPr lang="cs-CZ" dirty="0" smtClean="0"/>
              <a:t>* Práci v příjemném prostředí</a:t>
            </a:r>
            <a:br>
              <a:rPr lang="cs-CZ" dirty="0" smtClean="0"/>
            </a:br>
            <a:r>
              <a:rPr lang="cs-CZ" dirty="0" smtClean="0"/>
              <a:t>* Práci v mladém kolektivu</a:t>
            </a:r>
            <a:br>
              <a:rPr lang="cs-CZ" dirty="0" smtClean="0"/>
            </a:br>
            <a:r>
              <a:rPr lang="cs-CZ" dirty="0" smtClean="0"/>
              <a:t>* Zaměstnanecké </a:t>
            </a:r>
            <a:r>
              <a:rPr lang="cs-CZ" dirty="0" err="1" smtClean="0"/>
              <a:t>benefity</a:t>
            </a:r>
            <a:r>
              <a:rPr lang="cs-CZ" dirty="0" smtClean="0"/>
              <a:t> (bonusy a provize, dovolená navíc, finanční příspěvek na dovolenou, notebook, stravenky/příspěvek na stravování, vzdělávání)</a:t>
            </a:r>
            <a:br>
              <a:rPr lang="cs-CZ" dirty="0" smtClean="0"/>
            </a:br>
            <a:r>
              <a:rPr lang="cs-CZ" dirty="0" smtClean="0"/>
              <a:t/>
            </a:r>
            <a:br>
              <a:rPr lang="cs-CZ" dirty="0" smtClean="0"/>
            </a:br>
            <a:r>
              <a:rPr lang="cs-CZ" dirty="0" smtClean="0"/>
              <a:t>* Lokalita: Praha</a:t>
            </a:r>
            <a:br>
              <a:rPr lang="cs-CZ" dirty="0" smtClean="0"/>
            </a:br>
            <a:r>
              <a:rPr lang="cs-CZ" dirty="0" smtClean="0"/>
              <a:t>* </a:t>
            </a:r>
            <a:r>
              <a:rPr lang="cs-CZ" b="1" u="sng" dirty="0" smtClean="0"/>
              <a:t>Plat: AŽ 70.000,-</a:t>
            </a:r>
            <a:r>
              <a:rPr lang="cs-CZ" dirty="0" smtClean="0"/>
              <a:t/>
            </a:r>
            <a:br>
              <a:rPr lang="cs-CZ" dirty="0" smtClean="0"/>
            </a:br>
            <a:r>
              <a:rPr lang="cs-CZ" dirty="0" smtClean="0"/>
              <a:t>* Nástup: DOHODOU</a:t>
            </a:r>
            <a:br>
              <a:rPr lang="cs-CZ" dirty="0" smtClean="0"/>
            </a:br>
            <a:r>
              <a:rPr lang="cs-CZ" dirty="0" smtClean="0"/>
              <a:t>* Pracovní úvazek: HPP</a:t>
            </a:r>
            <a:br>
              <a:rPr lang="cs-CZ" dirty="0" smtClean="0"/>
            </a:br>
            <a:r>
              <a:rPr lang="cs-CZ" dirty="0" smtClean="0"/>
              <a:t/>
            </a:r>
            <a:br>
              <a:rPr lang="cs-CZ" dirty="0" smtClean="0"/>
            </a:br>
            <a:r>
              <a:rPr lang="cs-CZ" dirty="0" smtClean="0"/>
              <a:t>V případě zájmu o tuto pozici zašlete svůj profesní životopis v českém a dalším cizím jazyce, který ovládáte, na </a:t>
            </a:r>
            <a:r>
              <a:rPr lang="cs-CZ" dirty="0" err="1" smtClean="0"/>
              <a:t>info</a:t>
            </a:r>
            <a:r>
              <a:rPr lang="cs-CZ" dirty="0" smtClean="0"/>
              <a:t>@</a:t>
            </a:r>
            <a:r>
              <a:rPr lang="cs-CZ" dirty="0" err="1" smtClean="0"/>
              <a:t>mayconsulting.cz</a:t>
            </a:r>
            <a:r>
              <a:rPr lang="cs-CZ" dirty="0" smtClean="0"/>
              <a:t> a v předmětu zprávy uveďte název pozice, o kterou se ucházíte, a její referenční číslo. Děkujeme.</a:t>
            </a:r>
            <a:br>
              <a:rPr lang="cs-CZ" dirty="0" smtClean="0"/>
            </a:br>
            <a:r>
              <a:rPr lang="cs-CZ" dirty="0" smtClean="0"/>
              <a:t>Vaše materiály budou považovány za přísně důvěrné.</a:t>
            </a:r>
            <a:br>
              <a:rPr lang="cs-CZ" dirty="0" smtClean="0"/>
            </a:br>
            <a:endParaRPr lang="cs-CZ" dirty="0" smtClean="0"/>
          </a:p>
          <a:p>
            <a:pPr>
              <a:buNone/>
            </a:pPr>
            <a:r>
              <a:rPr lang="cs-CZ" dirty="0" smtClean="0"/>
              <a:t>http://www.</a:t>
            </a:r>
            <a:r>
              <a:rPr lang="cs-CZ" dirty="0" err="1" smtClean="0"/>
              <a:t>pracevit.cz</a:t>
            </a:r>
            <a:r>
              <a:rPr lang="cs-CZ" dirty="0" smtClean="0"/>
              <a:t>/index.</a:t>
            </a:r>
            <a:r>
              <a:rPr lang="cs-CZ" dirty="0" err="1" smtClean="0"/>
              <a:t>php</a:t>
            </a:r>
            <a:r>
              <a:rPr lang="cs-CZ" dirty="0" smtClean="0"/>
              <a:t>?</a:t>
            </a:r>
            <a:r>
              <a:rPr lang="cs-CZ" dirty="0" err="1" smtClean="0"/>
              <a:t>idl</a:t>
            </a:r>
            <a:r>
              <a:rPr lang="cs-CZ" dirty="0" smtClean="0"/>
              <a:t>=6&amp;</a:t>
            </a:r>
            <a:r>
              <a:rPr lang="cs-CZ" dirty="0" err="1" smtClean="0"/>
              <a:t>idinz</a:t>
            </a:r>
            <a:r>
              <a:rPr lang="cs-CZ" dirty="0" smtClean="0"/>
              <a:t>=509419&amp;</a:t>
            </a:r>
            <a:r>
              <a:rPr lang="cs-CZ" dirty="0" err="1" smtClean="0"/>
              <a:t>inzportal</a:t>
            </a:r>
            <a:r>
              <a:rPr lang="cs-CZ" dirty="0" smtClean="0"/>
              <a:t>=</a:t>
            </a:r>
            <a:r>
              <a:rPr lang="cs-CZ" dirty="0" err="1" smtClean="0"/>
              <a:t>it</a:t>
            </a:r>
            <a:r>
              <a:rPr lang="cs-CZ" dirty="0" smtClean="0"/>
              <a:t>&amp;</a:t>
            </a:r>
            <a:r>
              <a:rPr lang="cs-CZ" dirty="0" err="1" smtClean="0"/>
              <a:t>limitstart</a:t>
            </a:r>
            <a:r>
              <a:rPr lang="cs-CZ" dirty="0" smtClean="0"/>
              <a:t>=0</a:t>
            </a:r>
            <a:endParaRPr 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Inzerát 11.3.2010</a:t>
            </a:r>
            <a:endParaRPr lang="cs-CZ" dirty="0"/>
          </a:p>
        </p:txBody>
      </p:sp>
      <p:sp>
        <p:nvSpPr>
          <p:cNvPr id="3" name="Zástupný symbol pro obsah 2"/>
          <p:cNvSpPr>
            <a:spLocks noGrp="1"/>
          </p:cNvSpPr>
          <p:nvPr>
            <p:ph idx="1"/>
          </p:nvPr>
        </p:nvSpPr>
        <p:spPr/>
        <p:txBody>
          <a:bodyPr>
            <a:normAutofit fontScale="32500" lnSpcReduction="20000"/>
          </a:bodyPr>
          <a:lstStyle/>
          <a:p>
            <a:r>
              <a:rPr lang="en-US" b="1" dirty="0" smtClean="0"/>
              <a:t>Cobol Developer</a:t>
            </a:r>
          </a:p>
          <a:p>
            <a:r>
              <a:rPr lang="en-US" b="1" dirty="0" err="1" smtClean="0"/>
              <a:t>Popis</a:t>
            </a:r>
            <a:r>
              <a:rPr lang="en-US" b="1" dirty="0" smtClean="0"/>
              <a:t> </a:t>
            </a:r>
            <a:r>
              <a:rPr lang="en-US" b="1" dirty="0" err="1" smtClean="0"/>
              <a:t>pozice</a:t>
            </a:r>
            <a:r>
              <a:rPr lang="en-US" b="1" dirty="0" smtClean="0"/>
              <a:t> </a:t>
            </a:r>
            <a:r>
              <a:rPr lang="en-US" dirty="0" smtClean="0"/>
              <a:t/>
            </a:r>
            <a:br>
              <a:rPr lang="en-US" dirty="0" smtClean="0"/>
            </a:br>
            <a:r>
              <a:rPr lang="en-US" dirty="0" smtClean="0"/>
              <a:t>Our job opportunity is a chance to expand your knowledge in an (international prestigious company as a SW Application Developer</a:t>
            </a:r>
            <a:br>
              <a:rPr lang="en-US" dirty="0" smtClean="0"/>
            </a:br>
            <a:r>
              <a:rPr lang="en-US" dirty="0" smtClean="0"/>
              <a:t/>
            </a:r>
            <a:br>
              <a:rPr lang="en-US" dirty="0" smtClean="0"/>
            </a:br>
            <a:r>
              <a:rPr lang="en-US" dirty="0" smtClean="0"/>
              <a:t>Your main Tasks/Responsibilities will be:</a:t>
            </a:r>
            <a:br>
              <a:rPr lang="en-US" dirty="0" smtClean="0"/>
            </a:br>
            <a:r>
              <a:rPr lang="en-US" dirty="0" smtClean="0"/>
              <a:t/>
            </a:r>
            <a:br>
              <a:rPr lang="en-US" dirty="0" smtClean="0"/>
            </a:br>
            <a:r>
              <a:rPr lang="en-US" dirty="0" smtClean="0"/>
              <a:t>*Technical design and implementation for synchronous and asynchronous applications</a:t>
            </a:r>
            <a:br>
              <a:rPr lang="en-US" dirty="0" smtClean="0"/>
            </a:br>
            <a:r>
              <a:rPr lang="en-US" dirty="0" smtClean="0"/>
              <a:t>*Coverage of whole project lifecycle from specification to going life and maintenance </a:t>
            </a:r>
            <a:br>
              <a:rPr lang="en-US" dirty="0" smtClean="0"/>
            </a:br>
            <a:r>
              <a:rPr lang="en-US" dirty="0" smtClean="0"/>
              <a:t/>
            </a:r>
            <a:br>
              <a:rPr lang="en-US" dirty="0" smtClean="0"/>
            </a:br>
            <a:r>
              <a:rPr lang="en-US" b="1" dirty="0" err="1" smtClean="0"/>
              <a:t>Požadavky</a:t>
            </a:r>
            <a:r>
              <a:rPr lang="en-US" dirty="0" smtClean="0"/>
              <a:t/>
            </a:r>
            <a:br>
              <a:rPr lang="en-US" dirty="0" smtClean="0"/>
            </a:br>
            <a:r>
              <a:rPr lang="en-US" dirty="0" smtClean="0"/>
              <a:t>Qualifications/Required Skills:</a:t>
            </a:r>
            <a:br>
              <a:rPr lang="en-US" dirty="0" smtClean="0"/>
            </a:br>
            <a:r>
              <a:rPr lang="en-US" dirty="0" smtClean="0"/>
              <a:t/>
            </a:r>
            <a:br>
              <a:rPr lang="en-US" dirty="0" smtClean="0"/>
            </a:br>
            <a:r>
              <a:rPr lang="en-US" dirty="0" smtClean="0"/>
              <a:t>- Experience in application development under Cobol</a:t>
            </a:r>
            <a:br>
              <a:rPr lang="en-US" dirty="0" smtClean="0"/>
            </a:br>
            <a:r>
              <a:rPr lang="en-US" dirty="0" smtClean="0"/>
              <a:t/>
            </a:r>
            <a:br>
              <a:rPr lang="en-US" dirty="0" smtClean="0"/>
            </a:br>
            <a:r>
              <a:rPr lang="en-US" dirty="0" smtClean="0"/>
              <a:t>- Experience in Data Management (DB2, IMS DB)</a:t>
            </a:r>
            <a:br>
              <a:rPr lang="en-US" dirty="0" smtClean="0"/>
            </a:br>
            <a:r>
              <a:rPr lang="en-US" dirty="0" smtClean="0"/>
              <a:t/>
            </a:r>
            <a:br>
              <a:rPr lang="en-US" dirty="0" smtClean="0"/>
            </a:br>
            <a:r>
              <a:rPr lang="en-US" dirty="0" smtClean="0"/>
              <a:t>- Experience with Operating System OS/390, MVS (TSO)</a:t>
            </a:r>
            <a:br>
              <a:rPr lang="en-US" dirty="0" smtClean="0"/>
            </a:br>
            <a:r>
              <a:rPr lang="en-US" dirty="0" smtClean="0"/>
              <a:t/>
            </a:r>
            <a:br>
              <a:rPr lang="en-US" dirty="0" smtClean="0"/>
            </a:br>
            <a:r>
              <a:rPr lang="en-US" dirty="0" smtClean="0"/>
              <a:t>- Experience in transaction monitoring (IMS DC 3270)</a:t>
            </a:r>
            <a:br>
              <a:rPr lang="en-US" dirty="0" smtClean="0"/>
            </a:br>
            <a:r>
              <a:rPr lang="en-US" dirty="0" smtClean="0"/>
              <a:t/>
            </a:r>
            <a:br>
              <a:rPr lang="en-US" dirty="0" smtClean="0"/>
            </a:br>
            <a:r>
              <a:rPr lang="en-US" dirty="0" smtClean="0"/>
              <a:t>- Knowledge of the tools EDB (Data Manager, MSP Dictionary)"</a:t>
            </a:r>
            <a:br>
              <a:rPr lang="en-US" dirty="0" smtClean="0"/>
            </a:br>
            <a:r>
              <a:rPr lang="en-US" dirty="0" smtClean="0"/>
              <a:t>- Willingness to work abroad for the first project (up to 6 months). </a:t>
            </a:r>
            <a:br>
              <a:rPr lang="en-US" dirty="0" smtClean="0"/>
            </a:br>
            <a:r>
              <a:rPr lang="en-US" dirty="0" smtClean="0"/>
              <a:t/>
            </a:r>
            <a:br>
              <a:rPr lang="en-US" dirty="0" smtClean="0"/>
            </a:br>
            <a:r>
              <a:rPr lang="en-US" b="1" dirty="0" err="1" smtClean="0"/>
              <a:t>Poznámky</a:t>
            </a:r>
            <a:r>
              <a:rPr lang="en-US" dirty="0" smtClean="0"/>
              <a:t/>
            </a:r>
            <a:br>
              <a:rPr lang="en-US" dirty="0" smtClean="0"/>
            </a:br>
            <a:r>
              <a:rPr lang="en-US" dirty="0" smtClean="0"/>
              <a:t>Benefits:</a:t>
            </a:r>
            <a:br>
              <a:rPr lang="en-US" dirty="0" smtClean="0"/>
            </a:br>
            <a:r>
              <a:rPr lang="en-US" dirty="0" smtClean="0"/>
              <a:t>Company offers real challenges, a lot of work, an above average compensation and benefits package, good career development possibilities in an international environment, they can offer fun and fully contribute to the success of young, dynamic and competent team members.</a:t>
            </a:r>
            <a:br>
              <a:rPr lang="en-US" dirty="0" smtClean="0"/>
            </a:br>
            <a:r>
              <a:rPr lang="en-US" dirty="0" smtClean="0"/>
              <a:t/>
            </a:r>
            <a:br>
              <a:rPr lang="en-US" dirty="0" smtClean="0"/>
            </a:br>
            <a:r>
              <a:rPr lang="en-US" dirty="0" smtClean="0"/>
              <a:t>If you want to apply for this position, please, send us your curriculum vitae in English, with the reference number in subject of your application.</a:t>
            </a:r>
            <a:br>
              <a:rPr lang="en-US" dirty="0" smtClean="0"/>
            </a:br>
            <a:r>
              <a:rPr lang="en-US" dirty="0" smtClean="0"/>
              <a:t>In case you have had an interview at Grafton Technologies already, please contact your Consultant directly or just simply call us at +420 242 456 610 to get detailed information about the job and the company.</a:t>
            </a:r>
            <a:br>
              <a:rPr lang="en-US" dirty="0" smtClean="0"/>
            </a:br>
            <a:r>
              <a:rPr lang="en-US" dirty="0" smtClean="0"/>
              <a:t>For more related job opportunities visit www.grafton.cz/it/</a:t>
            </a:r>
            <a:br>
              <a:rPr lang="en-US" dirty="0" smtClean="0"/>
            </a:br>
            <a:r>
              <a:rPr lang="en-US" dirty="0" smtClean="0"/>
              <a:t/>
            </a:r>
            <a:br>
              <a:rPr lang="en-US" dirty="0" smtClean="0"/>
            </a:br>
            <a:r>
              <a:rPr lang="en-US" dirty="0" smtClean="0"/>
              <a:t/>
            </a:r>
            <a:br>
              <a:rPr lang="en-US" dirty="0" smtClean="0"/>
            </a:br>
            <a:r>
              <a:rPr lang="en-US" b="1" dirty="0" smtClean="0"/>
              <a:t>Ref. č:</a:t>
            </a:r>
            <a:r>
              <a:rPr lang="en-US" dirty="0" smtClean="0"/>
              <a:t> 2-10-77339/SP </a:t>
            </a:r>
            <a:r>
              <a:rPr lang="en-US" b="1" dirty="0" smtClean="0"/>
              <a:t>Plat:</a:t>
            </a:r>
            <a:r>
              <a:rPr lang="en-US" dirty="0" smtClean="0"/>
              <a:t> 60000 </a:t>
            </a:r>
            <a:r>
              <a:rPr lang="en-US" dirty="0" err="1" smtClean="0"/>
              <a:t>Kč</a:t>
            </a:r>
            <a:r>
              <a:rPr lang="en-US" dirty="0" smtClean="0"/>
              <a:t> </a:t>
            </a:r>
            <a:r>
              <a:rPr lang="en-US" b="1" dirty="0" err="1" smtClean="0"/>
              <a:t>Typ</a:t>
            </a:r>
            <a:r>
              <a:rPr lang="en-US" b="1" dirty="0" smtClean="0"/>
              <a:t> </a:t>
            </a:r>
            <a:r>
              <a:rPr lang="en-US" b="1" dirty="0" err="1" smtClean="0"/>
              <a:t>úvazku</a:t>
            </a:r>
            <a:r>
              <a:rPr lang="en-US" b="1" dirty="0" smtClean="0"/>
              <a:t>:</a:t>
            </a:r>
            <a:r>
              <a:rPr lang="en-US" dirty="0" smtClean="0"/>
              <a:t> </a:t>
            </a:r>
            <a:r>
              <a:rPr lang="en-US" dirty="0" err="1" smtClean="0"/>
              <a:t>Plný</a:t>
            </a:r>
            <a:r>
              <a:rPr lang="en-US" dirty="0" smtClean="0"/>
              <a:t> </a:t>
            </a:r>
            <a:r>
              <a:rPr lang="en-US" dirty="0" err="1" smtClean="0"/>
              <a:t>úvazek</a:t>
            </a:r>
            <a:r>
              <a:rPr lang="en-US" dirty="0" smtClean="0"/>
              <a:t>     </a:t>
            </a:r>
            <a:r>
              <a:rPr lang="en-US" b="1" dirty="0" err="1" smtClean="0"/>
              <a:t>Kontakt</a:t>
            </a:r>
            <a:r>
              <a:rPr lang="en-US" b="1" dirty="0" smtClean="0"/>
              <a:t>:</a:t>
            </a:r>
            <a:r>
              <a:rPr lang="en-US" dirty="0" smtClean="0"/>
              <a:t> </a:t>
            </a:r>
            <a:r>
              <a:rPr lang="en-US" dirty="0" err="1" smtClean="0"/>
              <a:t>Almiran</a:t>
            </a:r>
            <a:r>
              <a:rPr lang="en-US" dirty="0" smtClean="0"/>
              <a:t> </a:t>
            </a:r>
            <a:r>
              <a:rPr lang="en-US" dirty="0" err="1" smtClean="0"/>
              <a:t>Sina</a:t>
            </a:r>
            <a:r>
              <a:rPr lang="en-US" dirty="0" smtClean="0"/>
              <a:t> </a:t>
            </a:r>
            <a:r>
              <a:rPr lang="en-US" b="1" dirty="0" smtClean="0"/>
              <a:t>Email:</a:t>
            </a:r>
            <a:r>
              <a:rPr lang="en-US" dirty="0" smtClean="0"/>
              <a:t> </a:t>
            </a:r>
            <a:r>
              <a:rPr lang="en-US" dirty="0" smtClean="0">
                <a:hlinkClick r:id="rId2"/>
              </a:rPr>
              <a:t>sina.almiran@grafton.cz</a:t>
            </a:r>
            <a:r>
              <a:rPr lang="en-US" dirty="0" smtClean="0"/>
              <a:t> </a:t>
            </a:r>
            <a:r>
              <a:rPr lang="en-US" b="1" dirty="0" err="1" smtClean="0"/>
              <a:t>Telefon</a:t>
            </a:r>
            <a:r>
              <a:rPr lang="en-US" b="1" dirty="0" smtClean="0"/>
              <a:t>:</a:t>
            </a:r>
            <a:r>
              <a:rPr lang="en-US" dirty="0" smtClean="0"/>
              <a:t> +420 242 456 610 </a:t>
            </a:r>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Fortran</a:t>
            </a:r>
            <a:endParaRPr lang="cs-CZ" dirty="0"/>
          </a:p>
        </p:txBody>
      </p:sp>
      <p:sp>
        <p:nvSpPr>
          <p:cNvPr id="3" name="Zástupný symbol pro obsah 2"/>
          <p:cNvSpPr>
            <a:spLocks noGrp="1"/>
          </p:cNvSpPr>
          <p:nvPr>
            <p:ph idx="1"/>
          </p:nvPr>
        </p:nvSpPr>
        <p:spPr/>
        <p:txBody>
          <a:bodyPr/>
          <a:lstStyle/>
          <a:p>
            <a:r>
              <a:rPr lang="cs-CZ" dirty="0" smtClean="0"/>
              <a:t>John </a:t>
            </a:r>
            <a:r>
              <a:rPr lang="cs-CZ" dirty="0" err="1" smtClean="0"/>
              <a:t>Bakus</a:t>
            </a:r>
            <a:r>
              <a:rPr lang="cs-CZ" dirty="0" smtClean="0"/>
              <a:t>, IBM 1954</a:t>
            </a:r>
          </a:p>
          <a:p>
            <a:pPr>
              <a:buNone/>
            </a:pPr>
            <a:endParaRPr lang="cs-CZ" smtClean="0"/>
          </a:p>
          <a:p>
            <a:pPr>
              <a:buNone/>
            </a:pPr>
            <a:r>
              <a:rPr lang="cs-CZ" smtClean="0"/>
              <a:t>Fortran </a:t>
            </a:r>
            <a:r>
              <a:rPr lang="cs-CZ" dirty="0" smtClean="0"/>
              <a:t>přinesl:</a:t>
            </a:r>
          </a:p>
          <a:p>
            <a:pPr lvl="1"/>
            <a:r>
              <a:rPr lang="cs-CZ" dirty="0" smtClean="0"/>
              <a:t>Pojmenování proměnných</a:t>
            </a:r>
          </a:p>
          <a:p>
            <a:pPr lvl="1"/>
            <a:r>
              <a:rPr lang="cs-CZ" dirty="0" smtClean="0"/>
              <a:t>Složené výrazy</a:t>
            </a:r>
          </a:p>
          <a:p>
            <a:pPr lvl="1"/>
            <a:r>
              <a:rPr lang="cs-CZ" dirty="0" smtClean="0"/>
              <a:t>podprogramy</a:t>
            </a:r>
            <a:endParaRPr lang="cs-CZ"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Fortran</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1977 – modernizace</a:t>
            </a:r>
          </a:p>
          <a:p>
            <a:r>
              <a:rPr lang="cs-CZ" dirty="0" smtClean="0"/>
              <a:t>Užití ve vědeckotechnických výpočtech</a:t>
            </a:r>
          </a:p>
          <a:p>
            <a:r>
              <a:rPr lang="cs-CZ" dirty="0" smtClean="0"/>
              <a:t>Dnes – </a:t>
            </a:r>
            <a:r>
              <a:rPr lang="cs-CZ" dirty="0" err="1" smtClean="0"/>
              <a:t>masivněparalelní</a:t>
            </a:r>
            <a:r>
              <a:rPr lang="cs-CZ" dirty="0" smtClean="0"/>
              <a:t> výpočty, </a:t>
            </a:r>
            <a:r>
              <a:rPr lang="cs-CZ" dirty="0" err="1" smtClean="0"/>
              <a:t>výpočty</a:t>
            </a:r>
            <a:r>
              <a:rPr lang="cs-CZ" dirty="0" smtClean="0"/>
              <a:t> v </a:t>
            </a:r>
            <a:r>
              <a:rPr lang="cs-CZ" dirty="0" err="1" smtClean="0"/>
              <a:t>gridech</a:t>
            </a:r>
            <a:endParaRPr lang="cs-CZ" dirty="0" smtClean="0"/>
          </a:p>
          <a:p>
            <a:r>
              <a:rPr lang="cs-CZ" dirty="0" smtClean="0"/>
              <a:t>Fortran 95</a:t>
            </a:r>
          </a:p>
          <a:p>
            <a:r>
              <a:rPr lang="cs-CZ" dirty="0" err="1" smtClean="0"/>
              <a:t>Visual</a:t>
            </a:r>
            <a:r>
              <a:rPr lang="cs-CZ" dirty="0" smtClean="0"/>
              <a:t> Fortran – pro Windows</a:t>
            </a:r>
          </a:p>
          <a:p>
            <a:r>
              <a:rPr lang="cs-CZ" dirty="0" smtClean="0"/>
              <a:t>Fortran 2003 – OOP, genetické programování</a:t>
            </a:r>
          </a:p>
          <a:p>
            <a:r>
              <a:rPr lang="cs-CZ" dirty="0" smtClean="0"/>
              <a:t>Fortran 2008 (2010)</a:t>
            </a:r>
            <a:endParaRPr lang="cs-CZ"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Algol</a:t>
            </a:r>
            <a:r>
              <a:rPr lang="cs-CZ" dirty="0" smtClean="0"/>
              <a:t> (1958-1960)</a:t>
            </a:r>
            <a:endParaRPr lang="cs-CZ" dirty="0"/>
          </a:p>
        </p:txBody>
      </p:sp>
      <p:sp>
        <p:nvSpPr>
          <p:cNvPr id="3" name="Zástupný symbol pro obsah 2"/>
          <p:cNvSpPr>
            <a:spLocks noGrp="1"/>
          </p:cNvSpPr>
          <p:nvPr>
            <p:ph idx="1"/>
          </p:nvPr>
        </p:nvSpPr>
        <p:spPr/>
        <p:txBody>
          <a:bodyPr/>
          <a:lstStyle/>
          <a:p>
            <a:r>
              <a:rPr lang="cs-CZ" dirty="0" smtClean="0"/>
              <a:t>„</a:t>
            </a:r>
            <a:r>
              <a:rPr lang="cs-CZ" dirty="0" err="1" smtClean="0"/>
              <a:t>Algorithmic</a:t>
            </a:r>
            <a:r>
              <a:rPr lang="cs-CZ" dirty="0" smtClean="0"/>
              <a:t> </a:t>
            </a:r>
            <a:r>
              <a:rPr lang="cs-CZ" dirty="0" err="1" smtClean="0"/>
              <a:t>Language</a:t>
            </a:r>
            <a:r>
              <a:rPr lang="cs-CZ" dirty="0" smtClean="0"/>
              <a:t>“</a:t>
            </a:r>
          </a:p>
          <a:p>
            <a:r>
              <a:rPr lang="cs-CZ" dirty="0" smtClean="0"/>
              <a:t>Komerčně neúspěšný, ale významný pro rozvoj </a:t>
            </a:r>
          </a:p>
          <a:p>
            <a:r>
              <a:rPr lang="cs-CZ" dirty="0" smtClean="0"/>
              <a:t>Přinesl bloky a konstrukci „</a:t>
            </a:r>
            <a:r>
              <a:rPr lang="cs-CZ" dirty="0" err="1" smtClean="0"/>
              <a:t>if</a:t>
            </a:r>
            <a:r>
              <a:rPr lang="cs-CZ" dirty="0" smtClean="0"/>
              <a:t>“</a:t>
            </a:r>
          </a:p>
          <a:p>
            <a:r>
              <a:rPr lang="cs-CZ" dirty="0" smtClean="0"/>
              <a:t>Dynamická alokace paměti</a:t>
            </a:r>
          </a:p>
          <a:p>
            <a:r>
              <a:rPr lang="cs-CZ" dirty="0" smtClean="0"/>
              <a:t>Některé nejednoznačné konstrukce, neuměl propojit program s assemblerem</a:t>
            </a:r>
            <a:endParaRPr lang="cs-CZ"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PL/1, Basic, Pascal ,…</a:t>
            </a:r>
            <a:endParaRPr lang="cs-CZ" dirty="0"/>
          </a:p>
        </p:txBody>
      </p:sp>
      <p:sp>
        <p:nvSpPr>
          <p:cNvPr id="3" name="Zástupný symbol pro obsah 2"/>
          <p:cNvSpPr>
            <a:spLocks noGrp="1"/>
          </p:cNvSpPr>
          <p:nvPr>
            <p:ph idx="1"/>
          </p:nvPr>
        </p:nvSpPr>
        <p:spPr/>
        <p:txBody>
          <a:bodyPr/>
          <a:lstStyle/>
          <a:p>
            <a:r>
              <a:rPr lang="cs-CZ" dirty="0" smtClean="0"/>
              <a:t>PL/1 = Fortran+</a:t>
            </a:r>
            <a:r>
              <a:rPr lang="cs-CZ" dirty="0" err="1" smtClean="0"/>
              <a:t>Algol</a:t>
            </a:r>
            <a:r>
              <a:rPr lang="cs-CZ" dirty="0" smtClean="0"/>
              <a:t>+Cobol</a:t>
            </a:r>
          </a:p>
          <a:p>
            <a:pPr lvl="1"/>
            <a:r>
              <a:rPr lang="cs-CZ" dirty="0" smtClean="0"/>
              <a:t>Zpracování výjimek</a:t>
            </a:r>
          </a:p>
          <a:p>
            <a:pPr lvl="1"/>
            <a:r>
              <a:rPr lang="cs-CZ" dirty="0" smtClean="0"/>
              <a:t>Práce s ukazateli !!</a:t>
            </a:r>
          </a:p>
          <a:p>
            <a:r>
              <a:rPr lang="cs-CZ" dirty="0" smtClean="0"/>
              <a:t>Basic (1954)</a:t>
            </a:r>
          </a:p>
          <a:p>
            <a:r>
              <a:rPr lang="cs-CZ" dirty="0" smtClean="0"/>
              <a:t>Algol68 – prostředky pro synchronizaci paměti</a:t>
            </a:r>
          </a:p>
          <a:p>
            <a:r>
              <a:rPr lang="cs-CZ" dirty="0" smtClean="0"/>
              <a:t>Pascal (1972) – pro výukové účely, ve Windows je pokračovatelem </a:t>
            </a:r>
            <a:r>
              <a:rPr lang="cs-CZ" dirty="0" err="1" smtClean="0"/>
              <a:t>Delphi</a:t>
            </a:r>
            <a:endParaRPr lang="cs-CZ" dirty="0" smtClean="0"/>
          </a:p>
          <a:p>
            <a:r>
              <a:rPr lang="cs-CZ" dirty="0" smtClean="0"/>
              <a:t>C (1972) – manipulace s bity, byty v paměti</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Co znamená, že jazyk je „case sensitivní“?</a:t>
            </a:r>
          </a:p>
          <a:p>
            <a:r>
              <a:rPr lang="cs-CZ" dirty="0" smtClean="0"/>
              <a:t>Který jazyk je case sensitivní?</a:t>
            </a:r>
            <a:endParaRPr lang="cs-CZ"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Deklarativní jazyky</a:t>
            </a:r>
            <a:endParaRPr lang="cs-CZ" dirty="0"/>
          </a:p>
        </p:txBody>
      </p:sp>
      <p:sp>
        <p:nvSpPr>
          <p:cNvPr id="3" name="Zástupný symbol pro obsah 2"/>
          <p:cNvSpPr>
            <a:spLocks noGrp="1"/>
          </p:cNvSpPr>
          <p:nvPr>
            <p:ph idx="1"/>
          </p:nvPr>
        </p:nvSpPr>
        <p:spPr/>
        <p:txBody>
          <a:bodyPr/>
          <a:lstStyle/>
          <a:p>
            <a:pPr>
              <a:buNone/>
            </a:pPr>
            <a:r>
              <a:rPr lang="cs-CZ" dirty="0" smtClean="0">
                <a:solidFill>
                  <a:srgbClr val="0070C0"/>
                </a:solidFill>
              </a:rPr>
              <a:t>Založeno na popisu cíle – přesný algoritmus je záležitostí překladače</a:t>
            </a:r>
          </a:p>
          <a:p>
            <a:r>
              <a:rPr lang="cs-CZ" dirty="0" smtClean="0"/>
              <a:t>SQL (70.léta) – pro relační databáze, vychází z relační algebry</a:t>
            </a:r>
          </a:p>
          <a:p>
            <a:r>
              <a:rPr lang="cs-CZ" dirty="0" smtClean="0"/>
              <a:t>Je-li použita rekurze – nároky na programátora co se týče představy jak program bude fungovat</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Vyjádření algoritmu</a:t>
            </a:r>
            <a:endParaRPr lang="cs-CZ" dirty="0"/>
          </a:p>
        </p:txBody>
      </p:sp>
      <p:sp>
        <p:nvSpPr>
          <p:cNvPr id="3" name="Zástupný symbol pro obsah 2"/>
          <p:cNvSpPr>
            <a:spLocks noGrp="1"/>
          </p:cNvSpPr>
          <p:nvPr>
            <p:ph idx="1"/>
          </p:nvPr>
        </p:nvSpPr>
        <p:spPr/>
        <p:txBody>
          <a:bodyPr/>
          <a:lstStyle/>
          <a:p>
            <a:pPr>
              <a:buNone/>
            </a:pPr>
            <a:r>
              <a:rPr lang="cs-CZ" dirty="0" smtClean="0"/>
              <a:t>Algoritmus může být vyjádřen různými způsoby:</a:t>
            </a:r>
          </a:p>
          <a:p>
            <a:pPr>
              <a:buFontTx/>
              <a:buChar char="-"/>
            </a:pPr>
            <a:r>
              <a:rPr lang="cs-CZ" dirty="0" smtClean="0"/>
              <a:t>Slovním popisem</a:t>
            </a:r>
          </a:p>
          <a:p>
            <a:pPr>
              <a:buFontTx/>
              <a:buChar char="-"/>
            </a:pPr>
            <a:r>
              <a:rPr lang="cs-CZ" dirty="0" smtClean="0"/>
              <a:t>Vývojovým diagramem</a:t>
            </a:r>
          </a:p>
          <a:p>
            <a:pPr>
              <a:buFontTx/>
              <a:buChar char="-"/>
            </a:pPr>
            <a:r>
              <a:rPr lang="cs-CZ" dirty="0" err="1" smtClean="0"/>
              <a:t>Pseudo</a:t>
            </a:r>
            <a:r>
              <a:rPr lang="cs-CZ" dirty="0" smtClean="0"/>
              <a:t>-kódem</a:t>
            </a:r>
          </a:p>
          <a:p>
            <a:pPr>
              <a:buFontTx/>
              <a:buChar char="-"/>
            </a:pPr>
            <a:r>
              <a:rPr lang="cs-CZ" dirty="0" smtClean="0"/>
              <a:t>Zdrojovým kódem</a:t>
            </a:r>
          </a:p>
          <a:p>
            <a:pPr>
              <a:buFontTx/>
              <a:buChar char="-"/>
            </a:pPr>
            <a:r>
              <a:rPr lang="cs-CZ" dirty="0" smtClean="0"/>
              <a:t>Schémata, grafy</a:t>
            </a:r>
            <a:endParaRPr lang="cs-CZ"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SQL</a:t>
            </a:r>
            <a:endParaRPr lang="cs-CZ" dirty="0"/>
          </a:p>
        </p:txBody>
      </p:sp>
      <p:sp>
        <p:nvSpPr>
          <p:cNvPr id="3" name="Zástupný symbol pro obsah 2"/>
          <p:cNvSpPr>
            <a:spLocks noGrp="1"/>
          </p:cNvSpPr>
          <p:nvPr>
            <p:ph idx="1"/>
          </p:nvPr>
        </p:nvSpPr>
        <p:spPr/>
        <p:txBody>
          <a:bodyPr>
            <a:normAutofit lnSpcReduction="10000"/>
          </a:bodyPr>
          <a:lstStyle/>
          <a:p>
            <a:pPr>
              <a:buNone/>
            </a:pPr>
            <a:r>
              <a:rPr lang="cs-CZ" dirty="0" err="1" smtClean="0">
                <a:latin typeface="Courier New" pitchFamily="49" charset="0"/>
                <a:cs typeface="Courier New" pitchFamily="49" charset="0"/>
              </a:rPr>
              <a:t>Select</a:t>
            </a:r>
            <a:r>
              <a:rPr lang="cs-CZ" dirty="0" smtClean="0">
                <a:latin typeface="Courier New" pitchFamily="49" charset="0"/>
                <a:cs typeface="Courier New" pitchFamily="49" charset="0"/>
              </a:rPr>
              <a:t> * </a:t>
            </a:r>
            <a:r>
              <a:rPr lang="cs-CZ" dirty="0" err="1" smtClean="0">
                <a:latin typeface="Courier New" pitchFamily="49" charset="0"/>
                <a:cs typeface="Courier New" pitchFamily="49" charset="0"/>
              </a:rPr>
              <a:t>from</a:t>
            </a:r>
            <a:r>
              <a:rPr lang="cs-CZ" dirty="0" smtClean="0">
                <a:latin typeface="Courier New" pitchFamily="49" charset="0"/>
                <a:cs typeface="Courier New" pitchFamily="49" charset="0"/>
              </a:rPr>
              <a:t> </a:t>
            </a:r>
            <a:r>
              <a:rPr lang="cs-CZ" dirty="0" err="1" smtClean="0">
                <a:latin typeface="Courier New" pitchFamily="49" charset="0"/>
                <a:cs typeface="Courier New" pitchFamily="49" charset="0"/>
              </a:rPr>
              <a:t>objednavky</a:t>
            </a:r>
            <a:endParaRPr lang="cs-CZ" dirty="0" smtClean="0">
              <a:latin typeface="Courier New" pitchFamily="49" charset="0"/>
              <a:cs typeface="Courier New" pitchFamily="49" charset="0"/>
            </a:endParaRPr>
          </a:p>
          <a:p>
            <a:pPr>
              <a:buNone/>
            </a:pPr>
            <a:r>
              <a:rPr lang="cs-CZ" dirty="0" smtClean="0">
                <a:latin typeface="Courier New" pitchFamily="49" charset="0"/>
                <a:cs typeface="Courier New" pitchFamily="49" charset="0"/>
              </a:rPr>
              <a:t>   </a:t>
            </a:r>
            <a:r>
              <a:rPr lang="cs-CZ" dirty="0" err="1" smtClean="0">
                <a:latin typeface="Courier New" pitchFamily="49" charset="0"/>
                <a:cs typeface="Courier New" pitchFamily="49" charset="0"/>
              </a:rPr>
              <a:t>where</a:t>
            </a:r>
            <a:r>
              <a:rPr lang="cs-CZ" dirty="0" smtClean="0">
                <a:latin typeface="Courier New" pitchFamily="49" charset="0"/>
                <a:cs typeface="Courier New" pitchFamily="49" charset="0"/>
              </a:rPr>
              <a:t> id_</a:t>
            </a:r>
            <a:r>
              <a:rPr lang="cs-CZ" dirty="0" err="1" smtClean="0">
                <a:latin typeface="Courier New" pitchFamily="49" charset="0"/>
                <a:cs typeface="Courier New" pitchFamily="49" charset="0"/>
              </a:rPr>
              <a:t>objednavky</a:t>
            </a:r>
            <a:r>
              <a:rPr lang="cs-CZ" dirty="0" smtClean="0">
                <a:latin typeface="Courier New" pitchFamily="49" charset="0"/>
                <a:cs typeface="Courier New" pitchFamily="49" charset="0"/>
              </a:rPr>
              <a:t> = 1</a:t>
            </a:r>
          </a:p>
          <a:p>
            <a:pPr>
              <a:buNone/>
            </a:pPr>
            <a:r>
              <a:rPr lang="cs-CZ" dirty="0" smtClean="0">
                <a:latin typeface="Courier New" pitchFamily="49" charset="0"/>
                <a:cs typeface="Courier New" pitchFamily="49" charset="0"/>
              </a:rPr>
              <a:t>     </a:t>
            </a:r>
            <a:r>
              <a:rPr lang="cs-CZ" dirty="0" err="1" smtClean="0">
                <a:latin typeface="Courier New" pitchFamily="49" charset="0"/>
                <a:cs typeface="Courier New" pitchFamily="49" charset="0"/>
              </a:rPr>
              <a:t>order</a:t>
            </a:r>
            <a:r>
              <a:rPr lang="cs-CZ" dirty="0" smtClean="0">
                <a:latin typeface="Courier New" pitchFamily="49" charset="0"/>
                <a:cs typeface="Courier New" pitchFamily="49" charset="0"/>
              </a:rPr>
              <a:t> by datum;</a:t>
            </a:r>
            <a:endParaRPr lang="cs-CZ" dirty="0" smtClean="0"/>
          </a:p>
          <a:p>
            <a:pPr>
              <a:buNone/>
            </a:pPr>
            <a:endParaRPr lang="cs-CZ" dirty="0" smtClean="0"/>
          </a:p>
          <a:p>
            <a:pPr>
              <a:buNone/>
            </a:pPr>
            <a:r>
              <a:rPr lang="cs-CZ" dirty="0" smtClean="0"/>
              <a:t>	Určujeme co chceme načíst (zde objednávky pro určité id setříděné dle </a:t>
            </a:r>
            <a:r>
              <a:rPr lang="cs-CZ" dirty="0" err="1" smtClean="0"/>
              <a:t>datumu</a:t>
            </a:r>
            <a:r>
              <a:rPr lang="cs-CZ" dirty="0" smtClean="0"/>
              <a:t>), jakým způsobem bude načteno určuje exekutor příkazu (např. zda a jak budou využity indexy…)</a:t>
            </a:r>
            <a:endParaRPr lang="cs-CZ"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a:t>
            </a:r>
            <a:endParaRPr lang="cs-CZ" dirty="0"/>
          </a:p>
        </p:txBody>
      </p:sp>
      <p:sp>
        <p:nvSpPr>
          <p:cNvPr id="3" name="Zástupný symbol pro obsah 2"/>
          <p:cNvSpPr>
            <a:spLocks noGrp="1"/>
          </p:cNvSpPr>
          <p:nvPr>
            <p:ph idx="1"/>
          </p:nvPr>
        </p:nvSpPr>
        <p:spPr/>
        <p:txBody>
          <a:bodyPr>
            <a:normAutofit fontScale="47500" lnSpcReduction="20000"/>
          </a:bodyPr>
          <a:lstStyle/>
          <a:p>
            <a:pPr marL="0" indent="0">
              <a:buNone/>
            </a:pPr>
            <a:r>
              <a:rPr lang="cs-CZ" dirty="0" err="1"/>
              <a:t>create</a:t>
            </a:r>
            <a:r>
              <a:rPr lang="cs-CZ" dirty="0"/>
              <a:t> table test</a:t>
            </a:r>
            <a:br>
              <a:rPr lang="cs-CZ" dirty="0"/>
            </a:br>
            <a:r>
              <a:rPr lang="cs-CZ" dirty="0"/>
              <a:t>(</a:t>
            </a:r>
            <a:br>
              <a:rPr lang="cs-CZ" dirty="0"/>
            </a:br>
            <a:r>
              <a:rPr lang="cs-CZ" dirty="0" smtClean="0"/>
              <a:t>	id </a:t>
            </a:r>
            <a:r>
              <a:rPr lang="cs-CZ" dirty="0" err="1" smtClean="0"/>
              <a:t>bigint</a:t>
            </a:r>
            <a:r>
              <a:rPr lang="cs-CZ" dirty="0" smtClean="0"/>
              <a:t> identity, 			 /*--*/</a:t>
            </a:r>
            <a:r>
              <a:rPr lang="cs-CZ" dirty="0" err="1" smtClean="0"/>
              <a:t>primary</a:t>
            </a:r>
            <a:r>
              <a:rPr lang="cs-CZ" dirty="0" smtClean="0"/>
              <a:t> </a:t>
            </a:r>
            <a:r>
              <a:rPr lang="cs-CZ" dirty="0" err="1" smtClean="0"/>
              <a:t>key</a:t>
            </a:r>
            <a:r>
              <a:rPr lang="cs-CZ" dirty="0" smtClean="0"/>
              <a:t/>
            </a:r>
            <a:br>
              <a:rPr lang="cs-CZ" dirty="0" smtClean="0"/>
            </a:br>
            <a:r>
              <a:rPr lang="cs-CZ" dirty="0" smtClean="0"/>
              <a:t>	datum </a:t>
            </a:r>
            <a:r>
              <a:rPr lang="cs-CZ" dirty="0" err="1" smtClean="0"/>
              <a:t>varchar</a:t>
            </a:r>
            <a:r>
              <a:rPr lang="cs-CZ" dirty="0" smtClean="0"/>
              <a:t>(50)</a:t>
            </a:r>
            <a:br>
              <a:rPr lang="cs-CZ" dirty="0" smtClean="0"/>
            </a:br>
            <a:r>
              <a:rPr lang="cs-CZ" dirty="0" smtClean="0"/>
              <a:t>)</a:t>
            </a:r>
            <a:r>
              <a:rPr lang="cs-CZ" dirty="0"/>
              <a:t/>
            </a:r>
            <a:br>
              <a:rPr lang="cs-CZ" dirty="0"/>
            </a:br>
            <a:r>
              <a:rPr lang="cs-CZ" dirty="0"/>
              <a:t>Insert test (datum) </a:t>
            </a:r>
            <a:r>
              <a:rPr lang="cs-CZ" dirty="0" err="1"/>
              <a:t>values</a:t>
            </a:r>
            <a:r>
              <a:rPr lang="cs-CZ" dirty="0"/>
              <a:t> ('XX')</a:t>
            </a:r>
            <a:br>
              <a:rPr lang="cs-CZ" dirty="0"/>
            </a:br>
            <a:r>
              <a:rPr lang="cs-CZ" dirty="0"/>
              <a:t>Insert test (datum) </a:t>
            </a:r>
            <a:r>
              <a:rPr lang="cs-CZ" dirty="0" err="1"/>
              <a:t>values</a:t>
            </a:r>
            <a:r>
              <a:rPr lang="cs-CZ" dirty="0"/>
              <a:t> ('2013-01-01')</a:t>
            </a:r>
            <a:br>
              <a:rPr lang="cs-CZ" dirty="0"/>
            </a:br>
            <a:r>
              <a:rPr lang="cs-CZ" dirty="0"/>
              <a:t>Insert test (datum) </a:t>
            </a:r>
            <a:r>
              <a:rPr lang="cs-CZ" dirty="0" err="1"/>
              <a:t>values</a:t>
            </a:r>
            <a:r>
              <a:rPr lang="cs-CZ" dirty="0"/>
              <a:t> ('2013-02-01')</a:t>
            </a:r>
            <a:br>
              <a:rPr lang="cs-CZ" dirty="0"/>
            </a:br>
            <a:r>
              <a:rPr lang="cs-CZ" dirty="0"/>
              <a:t>Insert test (datum) </a:t>
            </a:r>
            <a:r>
              <a:rPr lang="cs-CZ" dirty="0" err="1"/>
              <a:t>values</a:t>
            </a:r>
            <a:r>
              <a:rPr lang="cs-CZ" dirty="0"/>
              <a:t> ('2013-03-01')</a:t>
            </a:r>
            <a:br>
              <a:rPr lang="cs-CZ" dirty="0"/>
            </a:br>
            <a:r>
              <a:rPr lang="cs-CZ" dirty="0"/>
              <a:t>Insert test (datum) </a:t>
            </a:r>
            <a:r>
              <a:rPr lang="cs-CZ" dirty="0" err="1"/>
              <a:t>values</a:t>
            </a:r>
            <a:r>
              <a:rPr lang="cs-CZ" dirty="0"/>
              <a:t> ('XX')</a:t>
            </a:r>
            <a:br>
              <a:rPr lang="cs-CZ" dirty="0"/>
            </a:br>
            <a:r>
              <a:rPr lang="cs-CZ" dirty="0"/>
              <a:t/>
            </a:r>
            <a:br>
              <a:rPr lang="cs-CZ" dirty="0"/>
            </a:br>
            <a:r>
              <a:rPr lang="cs-CZ" dirty="0"/>
              <a:t/>
            </a:r>
            <a:br>
              <a:rPr lang="cs-CZ" dirty="0"/>
            </a:br>
            <a:r>
              <a:rPr lang="cs-CZ" dirty="0"/>
              <a:t>DECLARE @datum DATETIME</a:t>
            </a:r>
            <a:br>
              <a:rPr lang="cs-CZ" dirty="0"/>
            </a:br>
            <a:r>
              <a:rPr lang="cs-CZ" dirty="0"/>
              <a:t/>
            </a:r>
            <a:br>
              <a:rPr lang="cs-CZ" dirty="0"/>
            </a:br>
            <a:r>
              <a:rPr lang="cs-CZ" dirty="0"/>
              <a:t>SELECT TOP 1 '@datum' = datum FROM test WHERE id &gt; 2 ORDER BY datum</a:t>
            </a:r>
            <a:br>
              <a:rPr lang="cs-CZ" dirty="0"/>
            </a:br>
            <a:r>
              <a:rPr lang="cs-CZ" dirty="0"/>
              <a:t>BEGIN TRY</a:t>
            </a:r>
            <a:br>
              <a:rPr lang="cs-CZ" dirty="0"/>
            </a:br>
            <a:r>
              <a:rPr lang="cs-CZ" dirty="0"/>
              <a:t>SELECT TOP 1 @datum = datum FROM test WHERE id &gt; 2 ORDER BY datum</a:t>
            </a:r>
            <a:br>
              <a:rPr lang="cs-CZ" dirty="0"/>
            </a:br>
            <a:r>
              <a:rPr lang="cs-CZ" dirty="0"/>
              <a:t>END TRY</a:t>
            </a:r>
            <a:br>
              <a:rPr lang="cs-CZ" dirty="0"/>
            </a:br>
            <a:r>
              <a:rPr lang="cs-CZ" dirty="0"/>
              <a:t>BEGIN CATCH</a:t>
            </a:r>
            <a:br>
              <a:rPr lang="cs-CZ" dirty="0"/>
            </a:br>
            <a:r>
              <a:rPr lang="cs-CZ" dirty="0"/>
              <a:t>SELECT ERROR_MESSAGE() as </a:t>
            </a:r>
            <a:r>
              <a:rPr lang="cs-CZ" dirty="0" err="1"/>
              <a:t>ERRMessage</a:t>
            </a:r>
            <a:r>
              <a:rPr lang="cs-CZ" dirty="0"/>
              <a:t/>
            </a:r>
            <a:br>
              <a:rPr lang="cs-CZ" dirty="0"/>
            </a:br>
            <a:r>
              <a:rPr lang="cs-CZ" dirty="0"/>
              <a:t>END CATCH</a:t>
            </a:r>
          </a:p>
        </p:txBody>
      </p:sp>
    </p:spTree>
    <p:extLst>
      <p:ext uri="{BB962C8B-B14F-4D97-AF65-F5344CB8AC3E}">
        <p14:creationId xmlns:p14="http://schemas.microsoft.com/office/powerpoint/2010/main" val="9484015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Execution</a:t>
            </a:r>
            <a:r>
              <a:rPr lang="cs-CZ" dirty="0" smtClean="0"/>
              <a:t> </a:t>
            </a:r>
            <a:r>
              <a:rPr lang="cs-CZ" dirty="0" err="1" smtClean="0"/>
              <a:t>plan</a:t>
            </a:r>
            <a:endParaRPr lang="cs-CZ" dirty="0"/>
          </a:p>
        </p:txBody>
      </p:sp>
      <p:sp>
        <p:nvSpPr>
          <p:cNvPr id="3" name="Zástupný symbol pro obsah 2"/>
          <p:cNvSpPr>
            <a:spLocks noGrp="1"/>
          </p:cNvSpPr>
          <p:nvPr>
            <p:ph idx="1"/>
          </p:nvPr>
        </p:nvSpPr>
        <p:spPr/>
        <p:txBody>
          <a:bodyPr>
            <a:normAutofit fontScale="55000" lnSpcReduction="20000"/>
          </a:bodyPr>
          <a:lstStyle/>
          <a:p>
            <a:pPr marL="0" indent="0">
              <a:buNone/>
            </a:pPr>
            <a:r>
              <a:rPr lang="cs-CZ" dirty="0"/>
              <a:t>1. </a:t>
            </a:r>
            <a:r>
              <a:rPr lang="cs-CZ" b="1"/>
              <a:t>Bez </a:t>
            </a:r>
            <a:r>
              <a:rPr lang="cs-CZ" b="1" smtClean="0"/>
              <a:t>PK - OK</a:t>
            </a:r>
            <a:r>
              <a:rPr lang="cs-CZ" dirty="0"/>
              <a:t/>
            </a:r>
            <a:br>
              <a:rPr lang="cs-CZ" dirty="0"/>
            </a:br>
            <a:r>
              <a:rPr lang="cs-CZ" dirty="0" err="1"/>
              <a:t>Execution</a:t>
            </a:r>
            <a:r>
              <a:rPr lang="cs-CZ" dirty="0"/>
              <a:t> </a:t>
            </a:r>
            <a:r>
              <a:rPr lang="cs-CZ" dirty="0" err="1"/>
              <a:t>Tree</a:t>
            </a:r>
            <a:r>
              <a:rPr lang="cs-CZ" dirty="0"/>
              <a:t/>
            </a:r>
            <a:br>
              <a:rPr lang="cs-CZ" dirty="0"/>
            </a:br>
            <a:r>
              <a:rPr lang="cs-CZ" dirty="0"/>
              <a:t>--------------</a:t>
            </a:r>
            <a:br>
              <a:rPr lang="cs-CZ" dirty="0"/>
            </a:br>
            <a:r>
              <a:rPr lang="cs-CZ" dirty="0" err="1"/>
              <a:t>Compute</a:t>
            </a:r>
            <a:r>
              <a:rPr lang="cs-CZ" dirty="0"/>
              <a:t> </a:t>
            </a:r>
            <a:r>
              <a:rPr lang="cs-CZ" dirty="0" err="1"/>
              <a:t>Scalar</a:t>
            </a:r>
            <a:r>
              <a:rPr lang="cs-CZ" dirty="0"/>
              <a:t>(DEFINE:([Expr1004]=CONVERT_IMPLICIT(</a:t>
            </a:r>
            <a:r>
              <a:rPr lang="cs-CZ" dirty="0" err="1"/>
              <a:t>datetime</a:t>
            </a:r>
            <a:r>
              <a:rPr lang="cs-CZ" dirty="0"/>
              <a:t>,[master].[</a:t>
            </a:r>
            <a:r>
              <a:rPr lang="cs-CZ" dirty="0" err="1"/>
              <a:t>dbo</a:t>
            </a:r>
            <a:r>
              <a:rPr lang="cs-CZ" dirty="0"/>
              <a:t>].[test3].[datum],0)))</a:t>
            </a:r>
            <a:br>
              <a:rPr lang="cs-CZ" dirty="0"/>
            </a:br>
            <a:r>
              <a:rPr lang="cs-CZ" dirty="0"/>
              <a:t>|--Sort(TOP 1, ORDER BY:([master].[</a:t>
            </a:r>
            <a:r>
              <a:rPr lang="cs-CZ" dirty="0" err="1"/>
              <a:t>dbo</a:t>
            </a:r>
            <a:r>
              <a:rPr lang="cs-CZ" dirty="0"/>
              <a:t>].[test3].[datum] ASC))</a:t>
            </a:r>
            <a:br>
              <a:rPr lang="cs-CZ" dirty="0"/>
            </a:br>
            <a:r>
              <a:rPr lang="cs-CZ" dirty="0"/>
              <a:t>|--Table </a:t>
            </a:r>
            <a:r>
              <a:rPr lang="cs-CZ" dirty="0" err="1"/>
              <a:t>Scan</a:t>
            </a:r>
            <a:r>
              <a:rPr lang="cs-CZ" dirty="0"/>
              <a:t>(OBJECT:([master].[</a:t>
            </a:r>
            <a:r>
              <a:rPr lang="cs-CZ" dirty="0" err="1"/>
              <a:t>dbo</a:t>
            </a:r>
            <a:r>
              <a:rPr lang="cs-CZ" dirty="0"/>
              <a:t>].[test3]), WHERE:([master].[</a:t>
            </a:r>
            <a:r>
              <a:rPr lang="cs-CZ" dirty="0" err="1"/>
              <a:t>dbo</a:t>
            </a:r>
            <a:r>
              <a:rPr lang="cs-CZ" dirty="0"/>
              <a:t>].[test3].[id]&gt;(2)))</a:t>
            </a:r>
            <a:br>
              <a:rPr lang="cs-CZ" dirty="0"/>
            </a:br>
            <a:r>
              <a:rPr lang="cs-CZ" dirty="0"/>
              <a:t/>
            </a:r>
            <a:br>
              <a:rPr lang="cs-CZ" dirty="0"/>
            </a:br>
            <a:r>
              <a:rPr lang="cs-CZ" dirty="0"/>
              <a:t/>
            </a:r>
            <a:br>
              <a:rPr lang="cs-CZ" dirty="0"/>
            </a:br>
            <a:r>
              <a:rPr lang="cs-CZ" dirty="0"/>
              <a:t>2. </a:t>
            </a:r>
            <a:r>
              <a:rPr lang="cs-CZ" b="1" dirty="0"/>
              <a:t>S PK - zde to hodí </a:t>
            </a:r>
            <a:r>
              <a:rPr lang="cs-CZ" b="1" dirty="0" smtClean="0"/>
              <a:t>chybu konverze – jiné pořadí vyhodnocení</a:t>
            </a:r>
            <a:r>
              <a:rPr lang="cs-CZ" dirty="0"/>
              <a:t/>
            </a:r>
            <a:br>
              <a:rPr lang="cs-CZ" dirty="0"/>
            </a:br>
            <a:r>
              <a:rPr lang="cs-CZ" dirty="0"/>
              <a:t>Sort(TOP 1, ORDER BY:([master].[</a:t>
            </a:r>
            <a:r>
              <a:rPr lang="cs-CZ" dirty="0" err="1"/>
              <a:t>dbo</a:t>
            </a:r>
            <a:r>
              <a:rPr lang="cs-CZ" dirty="0"/>
              <a:t>].[test3].[datum] ASC))</a:t>
            </a:r>
            <a:br>
              <a:rPr lang="cs-CZ" dirty="0"/>
            </a:br>
            <a:r>
              <a:rPr lang="cs-CZ" dirty="0"/>
              <a:t>|--</a:t>
            </a:r>
            <a:r>
              <a:rPr lang="cs-CZ" dirty="0" err="1"/>
              <a:t>Compute</a:t>
            </a:r>
            <a:r>
              <a:rPr lang="cs-CZ" dirty="0"/>
              <a:t> </a:t>
            </a:r>
            <a:r>
              <a:rPr lang="cs-CZ" dirty="0" smtClean="0"/>
              <a:t>	</a:t>
            </a:r>
            <a:r>
              <a:rPr lang="cs-CZ" dirty="0" err="1" smtClean="0"/>
              <a:t>Scalar</a:t>
            </a:r>
            <a:r>
              <a:rPr lang="cs-CZ" dirty="0" smtClean="0"/>
              <a:t>(DEFINE</a:t>
            </a:r>
            <a:r>
              <a:rPr lang="cs-CZ" dirty="0"/>
              <a:t>:([Expr1003]=CONVERT_IMPLICIT(</a:t>
            </a:r>
            <a:r>
              <a:rPr lang="cs-CZ" dirty="0" err="1"/>
              <a:t>datetime</a:t>
            </a:r>
            <a:r>
              <a:rPr lang="cs-CZ" dirty="0"/>
              <a:t>,[master].[</a:t>
            </a:r>
            <a:r>
              <a:rPr lang="cs-CZ" dirty="0" err="1"/>
              <a:t>dbo</a:t>
            </a:r>
            <a:r>
              <a:rPr lang="cs-CZ" dirty="0"/>
              <a:t>].[</a:t>
            </a:r>
            <a:r>
              <a:rPr lang="cs-CZ" dirty="0" smtClean="0"/>
              <a:t>tes	t3</a:t>
            </a:r>
            <a:r>
              <a:rPr lang="cs-CZ" dirty="0"/>
              <a:t>].[datum],0)))</a:t>
            </a:r>
            <a:br>
              <a:rPr lang="cs-CZ" dirty="0"/>
            </a:br>
            <a:r>
              <a:rPr lang="cs-CZ" dirty="0"/>
              <a:t>|--</a:t>
            </a:r>
            <a:r>
              <a:rPr lang="cs-CZ" dirty="0" err="1"/>
              <a:t>Clustered</a:t>
            </a:r>
            <a:r>
              <a:rPr lang="cs-CZ" dirty="0"/>
              <a:t> Index </a:t>
            </a:r>
            <a:r>
              <a:rPr lang="cs-CZ" dirty="0" smtClean="0"/>
              <a:t>	</a:t>
            </a:r>
            <a:r>
              <a:rPr lang="cs-CZ" dirty="0" err="1" smtClean="0"/>
              <a:t>Seek</a:t>
            </a:r>
            <a:r>
              <a:rPr lang="cs-CZ" dirty="0" smtClean="0"/>
              <a:t>(OBJECT</a:t>
            </a:r>
            <a:r>
              <a:rPr lang="cs-CZ" dirty="0"/>
              <a:t>:([master].[</a:t>
            </a:r>
            <a:r>
              <a:rPr lang="cs-CZ" dirty="0" err="1"/>
              <a:t>dbo</a:t>
            </a:r>
            <a:r>
              <a:rPr lang="cs-CZ" dirty="0"/>
              <a:t>].[test3].[PK__test3__3213E83FC1E59D7E]), </a:t>
            </a:r>
            <a:r>
              <a:rPr lang="cs-CZ" dirty="0" smtClean="0"/>
              <a:t>	SEEK</a:t>
            </a:r>
            <a:r>
              <a:rPr lang="cs-CZ" dirty="0"/>
              <a:t>:([master].[</a:t>
            </a:r>
            <a:r>
              <a:rPr lang="cs-CZ" dirty="0" err="1"/>
              <a:t>dbo</a:t>
            </a:r>
            <a:r>
              <a:rPr lang="cs-CZ" dirty="0"/>
              <a:t>].[test3].[id] &gt; (2)) ORDERED FORWARD)</a:t>
            </a:r>
            <a:br>
              <a:rPr lang="cs-CZ" dirty="0"/>
            </a:br>
            <a:r>
              <a:rPr lang="cs-CZ" dirty="0"/>
              <a:t/>
            </a:r>
            <a:br>
              <a:rPr lang="cs-CZ" dirty="0"/>
            </a:br>
            <a:endParaRPr lang="cs-CZ" dirty="0"/>
          </a:p>
        </p:txBody>
      </p:sp>
    </p:spTree>
    <p:extLst>
      <p:ext uri="{BB962C8B-B14F-4D97-AF65-F5344CB8AC3E}">
        <p14:creationId xmlns:p14="http://schemas.microsoft.com/office/powerpoint/2010/main" val="32897869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Funkcionální jazyky</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LISP, APL, </a:t>
            </a:r>
            <a:r>
              <a:rPr lang="cs-CZ" dirty="0" err="1" smtClean="0"/>
              <a:t>Erlang</a:t>
            </a:r>
            <a:r>
              <a:rPr lang="cs-CZ" dirty="0" smtClean="0"/>
              <a:t>, </a:t>
            </a:r>
            <a:r>
              <a:rPr lang="cs-CZ" dirty="0" err="1" smtClean="0"/>
              <a:t>Haskell</a:t>
            </a:r>
            <a:r>
              <a:rPr lang="cs-CZ" dirty="0" smtClean="0"/>
              <a:t>, </a:t>
            </a:r>
            <a:r>
              <a:rPr lang="cs-CZ" dirty="0" err="1" smtClean="0"/>
              <a:t>Oz</a:t>
            </a:r>
            <a:r>
              <a:rPr lang="cs-CZ" dirty="0" smtClean="0"/>
              <a:t>, </a:t>
            </a:r>
            <a:r>
              <a:rPr lang="cs-CZ" dirty="0" err="1" smtClean="0"/>
              <a:t>Scheme</a:t>
            </a:r>
            <a:endParaRPr lang="cs-CZ" dirty="0" smtClean="0"/>
          </a:p>
          <a:p>
            <a:r>
              <a:rPr lang="cs-CZ" dirty="0" smtClean="0"/>
              <a:t>LISP – není rozdíl mezi funkcí a daty</a:t>
            </a:r>
          </a:p>
          <a:p>
            <a:r>
              <a:rPr lang="cs-CZ" dirty="0" smtClean="0"/>
              <a:t>Zachází s výpočtem jako s vyhodnocením matematických funkcí</a:t>
            </a:r>
          </a:p>
          <a:p>
            <a:r>
              <a:rPr lang="cs-CZ" dirty="0" smtClean="0"/>
              <a:t>Aplikace je složena z funkcí, na rozdíl od procedurálního programování zaměřeného na změny stavu</a:t>
            </a:r>
          </a:p>
          <a:p>
            <a:r>
              <a:rPr lang="cs-CZ" dirty="0" smtClean="0"/>
              <a:t>Využití teorie rekurzivních funkcí</a:t>
            </a:r>
          </a:p>
          <a:p>
            <a:r>
              <a:rPr lang="cs-CZ" dirty="0" smtClean="0"/>
              <a:t>Užití: umělá inteligence, AUTOCAD, </a:t>
            </a:r>
            <a:r>
              <a:rPr lang="cs-CZ" dirty="0" err="1" smtClean="0"/>
              <a:t>Emacs</a:t>
            </a:r>
            <a:endParaRPr lang="cs-CZ"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LISP</a:t>
            </a:r>
            <a:endParaRPr lang="cs-CZ" dirty="0"/>
          </a:p>
        </p:txBody>
      </p:sp>
      <p:sp>
        <p:nvSpPr>
          <p:cNvPr id="3" name="Zástupný symbol pro obsah 2"/>
          <p:cNvSpPr>
            <a:spLocks noGrp="1"/>
          </p:cNvSpPr>
          <p:nvPr>
            <p:ph idx="1"/>
          </p:nvPr>
        </p:nvSpPr>
        <p:spPr/>
        <p:txBody>
          <a:bodyPr/>
          <a:lstStyle/>
          <a:p>
            <a:r>
              <a:rPr lang="cs-CZ" dirty="0" smtClean="0">
                <a:hlinkClick r:id="rId2"/>
              </a:rPr>
              <a:t>http://www.</a:t>
            </a:r>
            <a:r>
              <a:rPr lang="cs-CZ" dirty="0" err="1" smtClean="0">
                <a:hlinkClick r:id="rId2"/>
              </a:rPr>
              <a:t>root.cz</a:t>
            </a:r>
            <a:r>
              <a:rPr lang="cs-CZ" dirty="0" smtClean="0">
                <a:hlinkClick r:id="rId2"/>
              </a:rPr>
              <a:t>/n/</a:t>
            </a:r>
            <a:r>
              <a:rPr lang="cs-CZ" dirty="0" err="1" smtClean="0">
                <a:hlinkClick r:id="rId2"/>
              </a:rPr>
              <a:t>lisp</a:t>
            </a:r>
            <a:r>
              <a:rPr lang="cs-CZ" dirty="0" smtClean="0">
                <a:hlinkClick r:id="rId2"/>
              </a:rPr>
              <a:t>/</a:t>
            </a:r>
            <a:endParaRPr lang="cs-CZ" dirty="0" smtClean="0"/>
          </a:p>
          <a:p>
            <a:r>
              <a:rPr lang="cs-CZ" dirty="0" err="1" smtClean="0"/>
              <a:t>AutoLISP</a:t>
            </a:r>
            <a:r>
              <a:rPr lang="cs-CZ" dirty="0" smtClean="0"/>
              <a:t> -&gt;</a:t>
            </a:r>
            <a:r>
              <a:rPr lang="cs-CZ" dirty="0" err="1" smtClean="0"/>
              <a:t>AutoCAD</a:t>
            </a:r>
            <a:endParaRPr lang="cs-CZ"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Faktoriál v LISPU</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01.   	</a:t>
            </a:r>
            <a:r>
              <a:rPr lang="en-US" dirty="0" smtClean="0"/>
              <a:t>(</a:t>
            </a:r>
            <a:r>
              <a:rPr lang="en-US" dirty="0" err="1" smtClean="0"/>
              <a:t>defun</a:t>
            </a:r>
            <a:r>
              <a:rPr lang="en-US" dirty="0" smtClean="0"/>
              <a:t> </a:t>
            </a:r>
            <a:r>
              <a:rPr lang="en-US" dirty="0"/>
              <a:t>fact (x)</a:t>
            </a:r>
          </a:p>
          <a:p>
            <a:r>
              <a:rPr lang="en-US" dirty="0"/>
              <a:t>02</a:t>
            </a:r>
            <a:r>
              <a:rPr lang="en-US" dirty="0" smtClean="0"/>
              <a:t>.</a:t>
            </a:r>
            <a:r>
              <a:rPr lang="cs-CZ" dirty="0" smtClean="0"/>
              <a:t>   	</a:t>
            </a:r>
            <a:r>
              <a:rPr lang="en-US" dirty="0" smtClean="0"/>
              <a:t>"</a:t>
            </a:r>
            <a:r>
              <a:rPr lang="en-US" dirty="0"/>
              <a:t>generates factorial of x"</a:t>
            </a:r>
          </a:p>
          <a:p>
            <a:r>
              <a:rPr lang="en-US" dirty="0"/>
              <a:t>03</a:t>
            </a:r>
            <a:r>
              <a:rPr lang="en-US" dirty="0" smtClean="0"/>
              <a:t>.</a:t>
            </a:r>
            <a:r>
              <a:rPr lang="cs-CZ" dirty="0" smtClean="0"/>
              <a:t>	</a:t>
            </a:r>
            <a:r>
              <a:rPr lang="en-US" dirty="0" smtClean="0"/>
              <a:t>(</a:t>
            </a:r>
            <a:r>
              <a:rPr lang="en-US" dirty="0"/>
              <a:t>if (= x 0)</a:t>
            </a:r>
          </a:p>
          <a:p>
            <a:r>
              <a:rPr lang="en-US" dirty="0"/>
              <a:t>04. </a:t>
            </a:r>
            <a:r>
              <a:rPr lang="cs-CZ" dirty="0" smtClean="0"/>
              <a:t>	  </a:t>
            </a:r>
            <a:r>
              <a:rPr lang="en-US" dirty="0" smtClean="0"/>
              <a:t>1</a:t>
            </a:r>
            <a:endParaRPr lang="en-US" dirty="0"/>
          </a:p>
          <a:p>
            <a:r>
              <a:rPr lang="en-US" dirty="0"/>
              <a:t>05. </a:t>
            </a:r>
            <a:r>
              <a:rPr lang="cs-CZ" dirty="0" smtClean="0"/>
              <a:t>	   </a:t>
            </a:r>
            <a:r>
              <a:rPr lang="en-US" dirty="0" smtClean="0"/>
              <a:t>(* </a:t>
            </a:r>
            <a:r>
              <a:rPr lang="en-US" dirty="0"/>
              <a:t>x (fact (- x 1)))))</a:t>
            </a:r>
          </a:p>
          <a:p>
            <a:r>
              <a:rPr lang="en-US" dirty="0"/>
              <a:t>06. </a:t>
            </a:r>
          </a:p>
          <a:p>
            <a:r>
              <a:rPr lang="en-US" dirty="0"/>
              <a:t>07</a:t>
            </a:r>
            <a:r>
              <a:rPr lang="en-US" dirty="0" smtClean="0"/>
              <a:t>.</a:t>
            </a:r>
            <a:r>
              <a:rPr lang="cs-CZ" dirty="0" smtClean="0"/>
              <a:t>	</a:t>
            </a:r>
            <a:r>
              <a:rPr lang="en-US" dirty="0" smtClean="0"/>
              <a:t>(</a:t>
            </a:r>
            <a:r>
              <a:rPr lang="en-US" dirty="0" err="1"/>
              <a:t>defun</a:t>
            </a:r>
            <a:r>
              <a:rPr lang="en-US" dirty="0"/>
              <a:t> fact2 (x)</a:t>
            </a:r>
          </a:p>
          <a:p>
            <a:r>
              <a:rPr lang="en-US" dirty="0"/>
              <a:t>08</a:t>
            </a:r>
            <a:r>
              <a:rPr lang="en-US" dirty="0" smtClean="0"/>
              <a:t>.</a:t>
            </a:r>
            <a:r>
              <a:rPr lang="cs-CZ" dirty="0" smtClean="0"/>
              <a:t>	</a:t>
            </a:r>
            <a:r>
              <a:rPr lang="en-US" dirty="0" smtClean="0"/>
              <a:t>"</a:t>
            </a:r>
            <a:r>
              <a:rPr lang="en-US" dirty="0"/>
              <a:t>generates factorial of x"</a:t>
            </a:r>
          </a:p>
          <a:p>
            <a:r>
              <a:rPr lang="en-US" dirty="0"/>
              <a:t>09</a:t>
            </a:r>
            <a:r>
              <a:rPr lang="en-US" dirty="0" smtClean="0"/>
              <a:t>.</a:t>
            </a:r>
            <a:r>
              <a:rPr lang="cs-CZ" dirty="0" smtClean="0"/>
              <a:t>	</a:t>
            </a:r>
            <a:r>
              <a:rPr lang="en-US" dirty="0" smtClean="0"/>
              <a:t>(if </a:t>
            </a:r>
            <a:r>
              <a:rPr lang="en-US" dirty="0"/>
              <a:t>(</a:t>
            </a:r>
            <a:r>
              <a:rPr lang="en-US" dirty="0" err="1"/>
              <a:t>zerop</a:t>
            </a:r>
            <a:r>
              <a:rPr lang="en-US" dirty="0"/>
              <a:t> x)</a:t>
            </a:r>
          </a:p>
          <a:p>
            <a:r>
              <a:rPr lang="en-US" dirty="0"/>
              <a:t>10. </a:t>
            </a:r>
            <a:r>
              <a:rPr lang="cs-CZ" dirty="0" smtClean="0"/>
              <a:t>	  </a:t>
            </a:r>
            <a:r>
              <a:rPr lang="en-US" dirty="0" smtClean="0"/>
              <a:t>1</a:t>
            </a:r>
            <a:endParaRPr lang="en-US" dirty="0"/>
          </a:p>
          <a:p>
            <a:r>
              <a:rPr lang="en-US" dirty="0"/>
              <a:t>11. </a:t>
            </a:r>
            <a:r>
              <a:rPr lang="cs-CZ" dirty="0" smtClean="0"/>
              <a:t>	  </a:t>
            </a:r>
            <a:r>
              <a:rPr lang="en-US" dirty="0" smtClean="0"/>
              <a:t>(* </a:t>
            </a:r>
            <a:r>
              <a:rPr lang="en-US" dirty="0"/>
              <a:t>x (fact2 (1- x)))))</a:t>
            </a:r>
          </a:p>
          <a:p>
            <a:r>
              <a:rPr lang="en-US" dirty="0"/>
              <a:t>12. </a:t>
            </a:r>
          </a:p>
          <a:p>
            <a:r>
              <a:rPr lang="en-US" dirty="0"/>
              <a:t>13</a:t>
            </a:r>
            <a:r>
              <a:rPr lang="en-US" dirty="0" smtClean="0"/>
              <a:t>.</a:t>
            </a:r>
            <a:r>
              <a:rPr lang="cs-CZ" dirty="0" smtClean="0"/>
              <a:t>	</a:t>
            </a:r>
            <a:r>
              <a:rPr lang="en-US" dirty="0" smtClean="0"/>
              <a:t>(</a:t>
            </a:r>
            <a:r>
              <a:rPr lang="en-US" dirty="0" err="1"/>
              <a:t>defun</a:t>
            </a:r>
            <a:r>
              <a:rPr lang="en-US" dirty="0"/>
              <a:t> fact3 (x)</a:t>
            </a:r>
          </a:p>
          <a:p>
            <a:r>
              <a:rPr lang="en-US" dirty="0"/>
              <a:t>14</a:t>
            </a:r>
            <a:r>
              <a:rPr lang="en-US" dirty="0" smtClean="0"/>
              <a:t>.</a:t>
            </a:r>
            <a:r>
              <a:rPr lang="cs-CZ" dirty="0" smtClean="0"/>
              <a:t>	</a:t>
            </a:r>
            <a:r>
              <a:rPr lang="en-US" dirty="0" smtClean="0"/>
              <a:t>"</a:t>
            </a:r>
            <a:r>
              <a:rPr lang="en-US" dirty="0"/>
              <a:t>generates factorial of x"</a:t>
            </a:r>
          </a:p>
          <a:p>
            <a:r>
              <a:rPr lang="en-US" dirty="0"/>
              <a:t>15</a:t>
            </a:r>
            <a:r>
              <a:rPr lang="en-US" dirty="0" smtClean="0"/>
              <a:t>.</a:t>
            </a:r>
            <a:r>
              <a:rPr lang="cs-CZ" dirty="0" smtClean="0"/>
              <a:t>	</a:t>
            </a:r>
            <a:r>
              <a:rPr lang="en-US" dirty="0" smtClean="0"/>
              <a:t>(</a:t>
            </a:r>
            <a:r>
              <a:rPr lang="en-US" dirty="0" err="1"/>
              <a:t>cond</a:t>
            </a:r>
            <a:r>
              <a:rPr lang="en-US" dirty="0"/>
              <a:t> ((</a:t>
            </a:r>
            <a:r>
              <a:rPr lang="en-US" dirty="0" err="1"/>
              <a:t>zerop</a:t>
            </a:r>
            <a:r>
              <a:rPr lang="en-US" dirty="0"/>
              <a:t> x) 1)</a:t>
            </a:r>
          </a:p>
          <a:p>
            <a:r>
              <a:rPr lang="en-US" dirty="0"/>
              <a:t>16. </a:t>
            </a:r>
            <a:r>
              <a:rPr lang="cs-CZ" dirty="0" smtClean="0"/>
              <a:t>		</a:t>
            </a:r>
            <a:r>
              <a:rPr lang="en-US" dirty="0" smtClean="0"/>
              <a:t>(</a:t>
            </a:r>
            <a:r>
              <a:rPr lang="en-US" dirty="0"/>
              <a:t>T (* x (fact3 (1- x))))))</a:t>
            </a:r>
          </a:p>
          <a:p>
            <a:endParaRPr lang="cs-CZ" dirty="0"/>
          </a:p>
        </p:txBody>
      </p:sp>
    </p:spTree>
    <p:extLst>
      <p:ext uri="{BB962C8B-B14F-4D97-AF65-F5344CB8AC3E}">
        <p14:creationId xmlns:p14="http://schemas.microsoft.com/office/powerpoint/2010/main" val="36767903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Objektově orientované jazyky</a:t>
            </a: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cs-CZ" dirty="0" smtClean="0"/>
              <a:t>Základní konstrukcí OOP je </a:t>
            </a:r>
            <a:r>
              <a:rPr lang="cs-CZ" b="1" dirty="0" smtClean="0"/>
              <a:t>abstraktní objekt</a:t>
            </a:r>
            <a:r>
              <a:rPr lang="cs-CZ" dirty="0" smtClean="0"/>
              <a:t>, chápaný nikoli jako programová komponenta poskytující několik funkcí, ale jako datová struktura, s níž jsou asociovány přípustné operace.</a:t>
            </a:r>
          </a:p>
          <a:p>
            <a:r>
              <a:rPr lang="cs-CZ" dirty="0" smtClean="0"/>
              <a:t>Komponenty: objekt, třída, interface</a:t>
            </a:r>
          </a:p>
          <a:p>
            <a:r>
              <a:rPr lang="cs-CZ" dirty="0" smtClean="0"/>
              <a:t>Objekt má vlastnosti a metody</a:t>
            </a:r>
          </a:p>
          <a:p>
            <a:r>
              <a:rPr lang="cs-CZ" dirty="0" smtClean="0"/>
              <a:t>Polymorfismus</a:t>
            </a:r>
          </a:p>
          <a:p>
            <a:r>
              <a:rPr lang="cs-CZ" dirty="0" smtClean="0"/>
              <a:t>Zapouzdření</a:t>
            </a:r>
          </a:p>
          <a:p>
            <a:r>
              <a:rPr lang="cs-CZ" dirty="0" smtClean="0"/>
              <a:t>Dědičnost (</a:t>
            </a:r>
            <a:r>
              <a:rPr lang="cs-CZ" dirty="0" err="1" smtClean="0"/>
              <a:t>znovupoužitelnost</a:t>
            </a:r>
            <a:r>
              <a:rPr lang="cs-CZ" dirty="0" smtClean="0"/>
              <a:t>)</a:t>
            </a:r>
          </a:p>
          <a:p>
            <a:endParaRPr lang="cs-CZ" dirty="0" smtClean="0"/>
          </a:p>
          <a:p>
            <a:pPr>
              <a:buNone/>
            </a:pPr>
            <a:endParaRPr lang="cs-CZ"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Objektově orientované</a:t>
            </a:r>
            <a:endParaRPr lang="cs-CZ" dirty="0"/>
          </a:p>
        </p:txBody>
      </p:sp>
      <p:sp>
        <p:nvSpPr>
          <p:cNvPr id="3" name="Zástupný symbol pro obsah 2"/>
          <p:cNvSpPr>
            <a:spLocks noGrp="1"/>
          </p:cNvSpPr>
          <p:nvPr>
            <p:ph idx="1"/>
          </p:nvPr>
        </p:nvSpPr>
        <p:spPr/>
        <p:txBody>
          <a:bodyPr>
            <a:normAutofit/>
          </a:bodyPr>
          <a:lstStyle/>
          <a:p>
            <a:r>
              <a:rPr lang="cs-CZ" dirty="0" err="1" smtClean="0"/>
              <a:t>SmallTalk</a:t>
            </a:r>
            <a:r>
              <a:rPr lang="cs-CZ" dirty="0" smtClean="0"/>
              <a:t>  (1970) </a:t>
            </a:r>
          </a:p>
          <a:p>
            <a:r>
              <a:rPr lang="cs-CZ" dirty="0" smtClean="0"/>
              <a:t>C++ (1983) - hybridní</a:t>
            </a:r>
          </a:p>
          <a:p>
            <a:r>
              <a:rPr lang="cs-CZ" dirty="0" smtClean="0"/>
              <a:t>Java  (1990) – www.</a:t>
            </a:r>
            <a:r>
              <a:rPr lang="cs-CZ" dirty="0" err="1" smtClean="0"/>
              <a:t>java.cz</a:t>
            </a:r>
            <a:endParaRPr lang="cs-CZ" dirty="0" smtClean="0"/>
          </a:p>
          <a:p>
            <a:pPr lvl="1"/>
            <a:r>
              <a:rPr lang="cs-CZ" dirty="0" smtClean="0"/>
              <a:t>není čistě objektový, nezávislý na HW</a:t>
            </a:r>
          </a:p>
          <a:p>
            <a:pPr lvl="1"/>
            <a:r>
              <a:rPr lang="cs-CZ" dirty="0" smtClean="0"/>
              <a:t>Kompilátor do mezikódu, Java </a:t>
            </a:r>
            <a:r>
              <a:rPr lang="cs-CZ" dirty="0" err="1" smtClean="0"/>
              <a:t>Virtual</a:t>
            </a:r>
            <a:r>
              <a:rPr lang="cs-CZ" dirty="0" smtClean="0"/>
              <a:t> </a:t>
            </a:r>
            <a:r>
              <a:rPr lang="cs-CZ" dirty="0" err="1" smtClean="0"/>
              <a:t>Machine</a:t>
            </a:r>
            <a:endParaRPr lang="cs-CZ" dirty="0" smtClean="0"/>
          </a:p>
          <a:p>
            <a:r>
              <a:rPr lang="cs-CZ" dirty="0" smtClean="0"/>
              <a:t>MS </a:t>
            </a:r>
            <a:r>
              <a:rPr lang="cs-CZ" dirty="0" err="1" smtClean="0"/>
              <a:t>Visual</a:t>
            </a:r>
            <a:r>
              <a:rPr lang="cs-CZ" dirty="0" smtClean="0"/>
              <a:t> Basic</a:t>
            </a:r>
          </a:p>
          <a:p>
            <a:pPr lvl="1"/>
            <a:r>
              <a:rPr lang="cs-CZ" dirty="0" smtClean="0"/>
              <a:t>událostně řízený</a:t>
            </a:r>
            <a:endParaRPr lang="cs-CZ"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Visual</a:t>
            </a:r>
            <a:r>
              <a:rPr lang="cs-CZ" dirty="0" smtClean="0"/>
              <a:t> Basic 6</a:t>
            </a:r>
            <a:endParaRPr lang="cs-CZ" dirty="0"/>
          </a:p>
        </p:txBody>
      </p:sp>
      <p:sp>
        <p:nvSpPr>
          <p:cNvPr id="3" name="Zástupný symbol pro obsah 2"/>
          <p:cNvSpPr>
            <a:spLocks noGrp="1"/>
          </p:cNvSpPr>
          <p:nvPr>
            <p:ph idx="1"/>
          </p:nvPr>
        </p:nvSpPr>
        <p:spPr/>
        <p:txBody>
          <a:bodyPr/>
          <a:lstStyle/>
          <a:p>
            <a:endParaRPr lang="cs-CZ"/>
          </a:p>
        </p:txBody>
      </p:sp>
      <p:pic>
        <p:nvPicPr>
          <p:cNvPr id="1026" name="Picture 2"/>
          <p:cNvPicPr>
            <a:picLocks noChangeAspect="1" noChangeArrowheads="1"/>
          </p:cNvPicPr>
          <p:nvPr/>
        </p:nvPicPr>
        <p:blipFill>
          <a:blip r:embed="rId2" cstate="print"/>
          <a:srcRect/>
          <a:stretch>
            <a:fillRect/>
          </a:stretch>
        </p:blipFill>
        <p:spPr bwMode="auto">
          <a:xfrm>
            <a:off x="0" y="1196752"/>
            <a:ext cx="9005021" cy="5445224"/>
          </a:xfrm>
          <a:prstGeom prst="rect">
            <a:avLst/>
          </a:prstGeom>
          <a:noFill/>
          <a:ln w="9525">
            <a:no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Smalltalk</a:t>
            </a:r>
            <a:endParaRPr lang="cs-CZ" dirty="0"/>
          </a:p>
        </p:txBody>
      </p:sp>
      <p:sp>
        <p:nvSpPr>
          <p:cNvPr id="3" name="Zástupný symbol pro obsah 2"/>
          <p:cNvSpPr>
            <a:spLocks noGrp="1"/>
          </p:cNvSpPr>
          <p:nvPr>
            <p:ph idx="1"/>
          </p:nvPr>
        </p:nvSpPr>
        <p:spPr/>
        <p:txBody>
          <a:bodyPr/>
          <a:lstStyle/>
          <a:p>
            <a:r>
              <a:rPr lang="cs-CZ" dirty="0" smtClean="0"/>
              <a:t>Interpretovaný, čistě objektový jazyk</a:t>
            </a:r>
          </a:p>
          <a:p>
            <a:pPr lvl="1"/>
            <a:r>
              <a:rPr lang="cs-CZ" dirty="0" smtClean="0"/>
              <a:t>program je množina objektů, které prováděním svých metod reagují na došlé zprávy</a:t>
            </a:r>
          </a:p>
          <a:p>
            <a:pPr lvl="1"/>
            <a:r>
              <a:rPr lang="cs-CZ" dirty="0" smtClean="0"/>
              <a:t>Užití: např. GIS</a:t>
            </a:r>
          </a:p>
          <a:p>
            <a:r>
              <a:rPr lang="cs-CZ" dirty="0" smtClean="0"/>
              <a:t>Extrémní programování</a:t>
            </a:r>
          </a:p>
          <a:p>
            <a:r>
              <a:rPr lang="cs-CZ" dirty="0" smtClean="0"/>
              <a:t>Open </a:t>
            </a:r>
            <a:r>
              <a:rPr lang="cs-CZ" dirty="0" err="1" smtClean="0"/>
              <a:t>source</a:t>
            </a:r>
            <a:r>
              <a:rPr lang="cs-CZ" dirty="0" smtClean="0"/>
              <a:t> - SQUEAK</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Vlastnosti algoritmů</a:t>
            </a:r>
            <a:endParaRPr lang="cs-CZ" dirty="0"/>
          </a:p>
        </p:txBody>
      </p:sp>
      <p:sp>
        <p:nvSpPr>
          <p:cNvPr id="3" name="Zástupný symbol pro obsah 2"/>
          <p:cNvSpPr>
            <a:spLocks noGrp="1"/>
          </p:cNvSpPr>
          <p:nvPr>
            <p:ph idx="1"/>
          </p:nvPr>
        </p:nvSpPr>
        <p:spPr/>
        <p:txBody>
          <a:bodyPr>
            <a:normAutofit fontScale="85000" lnSpcReduction="20000"/>
          </a:bodyPr>
          <a:lstStyle/>
          <a:p>
            <a:pPr>
              <a:buNone/>
            </a:pPr>
            <a:r>
              <a:rPr lang="cs-CZ" b="1" dirty="0" smtClean="0">
                <a:solidFill>
                  <a:srgbClr val="002060"/>
                </a:solidFill>
              </a:rPr>
              <a:t>Konečnost (</a:t>
            </a:r>
            <a:r>
              <a:rPr lang="cs-CZ" b="1" dirty="0" err="1" smtClean="0">
                <a:solidFill>
                  <a:srgbClr val="002060"/>
                </a:solidFill>
              </a:rPr>
              <a:t>finitnost</a:t>
            </a:r>
            <a:r>
              <a:rPr lang="cs-CZ" b="1" dirty="0" smtClean="0">
                <a:solidFill>
                  <a:srgbClr val="002060"/>
                </a:solidFill>
              </a:rPr>
              <a:t>)</a:t>
            </a:r>
          </a:p>
          <a:p>
            <a:pPr lvl="1"/>
            <a:r>
              <a:rPr lang="cs-CZ" dirty="0" smtClean="0"/>
              <a:t>Musí skončit v konečném počtu kroků</a:t>
            </a:r>
          </a:p>
          <a:p>
            <a:pPr>
              <a:buNone/>
            </a:pPr>
            <a:r>
              <a:rPr lang="cs-CZ" b="1" dirty="0" smtClean="0">
                <a:solidFill>
                  <a:srgbClr val="002060"/>
                </a:solidFill>
              </a:rPr>
              <a:t>Obecnost</a:t>
            </a:r>
          </a:p>
          <a:p>
            <a:pPr lvl="1"/>
            <a:r>
              <a:rPr lang="cs-CZ" dirty="0" smtClean="0"/>
              <a:t>Neřeší jeden problém, ale třídu problémů (např. jak spočítat součin)</a:t>
            </a:r>
          </a:p>
          <a:p>
            <a:pPr>
              <a:buNone/>
            </a:pPr>
            <a:r>
              <a:rPr lang="cs-CZ" b="1" dirty="0" smtClean="0">
                <a:solidFill>
                  <a:srgbClr val="002060"/>
                </a:solidFill>
              </a:rPr>
              <a:t>Determinovanost</a:t>
            </a:r>
          </a:p>
          <a:p>
            <a:pPr lvl="1"/>
            <a:r>
              <a:rPr lang="cs-CZ" dirty="0" smtClean="0"/>
              <a:t>V každé situaci musí být jasné co se má provést a jak má provádění pokračovat</a:t>
            </a:r>
          </a:p>
          <a:p>
            <a:pPr>
              <a:buNone/>
            </a:pPr>
            <a:r>
              <a:rPr lang="cs-CZ" b="1" dirty="0" smtClean="0">
                <a:solidFill>
                  <a:srgbClr val="002060"/>
                </a:solidFill>
              </a:rPr>
              <a:t>Resultativnost (výstup)</a:t>
            </a:r>
          </a:p>
          <a:p>
            <a:pPr lvl="1"/>
            <a:r>
              <a:rPr lang="cs-CZ" dirty="0" smtClean="0"/>
              <a:t>Musí mít aspoň jeden výstup (odpověď na řešený problém)</a:t>
            </a:r>
          </a:p>
          <a:p>
            <a:pPr>
              <a:buNone/>
            </a:pPr>
            <a:r>
              <a:rPr lang="cs-CZ" b="1" dirty="0" smtClean="0">
                <a:solidFill>
                  <a:srgbClr val="002060"/>
                </a:solidFill>
              </a:rPr>
              <a:t>Elementárnost</a:t>
            </a:r>
          </a:p>
          <a:p>
            <a:pPr lvl="1"/>
            <a:r>
              <a:rPr lang="cs-CZ" dirty="0" smtClean="0"/>
              <a:t>Skládá se z konečného počtu elementárních kroků</a:t>
            </a:r>
            <a:endParaRPr lang="cs-CZ"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a:t>
            </a:r>
            <a:endParaRPr lang="cs-CZ" dirty="0"/>
          </a:p>
        </p:txBody>
      </p:sp>
      <p:sp>
        <p:nvSpPr>
          <p:cNvPr id="3" name="Zástupný symbol pro obsah 2"/>
          <p:cNvSpPr>
            <a:spLocks noGrp="1"/>
          </p:cNvSpPr>
          <p:nvPr>
            <p:ph idx="1"/>
          </p:nvPr>
        </p:nvSpPr>
        <p:spPr/>
        <p:txBody>
          <a:bodyPr/>
          <a:lstStyle/>
          <a:p>
            <a:r>
              <a:rPr lang="cs-CZ" dirty="0" smtClean="0"/>
              <a:t>Vyvinut v </a:t>
            </a:r>
            <a:r>
              <a:rPr lang="cs-CZ" dirty="0" err="1" smtClean="0"/>
              <a:t>Bellových</a:t>
            </a:r>
            <a:r>
              <a:rPr lang="cs-CZ" dirty="0" smtClean="0"/>
              <a:t> laboratořích AT&amp;T</a:t>
            </a:r>
          </a:p>
          <a:p>
            <a:r>
              <a:rPr lang="cs-CZ" dirty="0" smtClean="0"/>
              <a:t>Koncepce objektů z jazyka </a:t>
            </a:r>
            <a:r>
              <a:rPr lang="cs-CZ" dirty="0" err="1" smtClean="0"/>
              <a:t>Simula</a:t>
            </a:r>
            <a:r>
              <a:rPr lang="cs-CZ" dirty="0" smtClean="0"/>
              <a:t> 67</a:t>
            </a:r>
          </a:p>
          <a:p>
            <a:pPr>
              <a:buNone/>
            </a:pPr>
            <a:r>
              <a:rPr lang="cs-CZ" dirty="0" smtClean="0"/>
              <a:t>Styly programování:</a:t>
            </a:r>
          </a:p>
          <a:p>
            <a:pPr>
              <a:buNone/>
            </a:pPr>
            <a:r>
              <a:rPr lang="cs-CZ" dirty="0" smtClean="0"/>
              <a:t>	- procedurální</a:t>
            </a:r>
          </a:p>
          <a:p>
            <a:pPr>
              <a:buNone/>
            </a:pPr>
            <a:r>
              <a:rPr lang="cs-CZ" dirty="0" smtClean="0"/>
              <a:t>	- objektově orientované</a:t>
            </a:r>
          </a:p>
          <a:p>
            <a:pPr>
              <a:buNone/>
            </a:pPr>
            <a:r>
              <a:rPr lang="cs-CZ" dirty="0" smtClean="0"/>
              <a:t>	- generické</a:t>
            </a:r>
            <a:endParaRPr lang="cs-CZ"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Logické programování</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Prolog, </a:t>
            </a:r>
            <a:r>
              <a:rPr lang="cs-CZ" dirty="0" err="1" smtClean="0"/>
              <a:t>Absys</a:t>
            </a:r>
            <a:r>
              <a:rPr lang="cs-CZ" dirty="0" smtClean="0"/>
              <a:t>, </a:t>
            </a:r>
            <a:r>
              <a:rPr lang="cs-CZ" dirty="0" err="1" smtClean="0"/>
              <a:t>Planner</a:t>
            </a:r>
            <a:endParaRPr lang="cs-CZ" dirty="0" smtClean="0"/>
          </a:p>
          <a:p>
            <a:r>
              <a:rPr lang="cs-CZ" dirty="0" smtClean="0"/>
              <a:t>Definují se:</a:t>
            </a:r>
          </a:p>
          <a:p>
            <a:pPr lvl="1"/>
            <a:r>
              <a:rPr lang="cs-CZ" dirty="0" smtClean="0"/>
              <a:t>Pravidla</a:t>
            </a:r>
          </a:p>
          <a:p>
            <a:pPr lvl="1"/>
            <a:r>
              <a:rPr lang="cs-CZ" dirty="0" smtClean="0"/>
              <a:t>Deklarace faktů o objektech</a:t>
            </a:r>
          </a:p>
          <a:p>
            <a:pPr lvl="1"/>
            <a:r>
              <a:rPr lang="cs-CZ" dirty="0" smtClean="0"/>
              <a:t>Otázky o objektech a jejich vztazích</a:t>
            </a:r>
          </a:p>
          <a:p>
            <a:r>
              <a:rPr lang="cs-CZ" dirty="0" smtClean="0"/>
              <a:t>Interpret některé skutečnosti dokáže odvodit ze známých skutečností a pravidel</a:t>
            </a:r>
          </a:p>
          <a:p>
            <a:r>
              <a:rPr lang="cs-CZ" dirty="0" smtClean="0"/>
              <a:t>Užití: umělá inteligence, zpracování přirozeného jazyka</a:t>
            </a:r>
            <a:endParaRPr lang="cs-CZ"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prvky programu</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Proměnná</a:t>
            </a:r>
          </a:p>
          <a:p>
            <a:r>
              <a:rPr lang="cs-CZ" dirty="0" smtClean="0"/>
              <a:t>Přiřazení</a:t>
            </a:r>
          </a:p>
          <a:p>
            <a:r>
              <a:rPr lang="cs-CZ" dirty="0" smtClean="0"/>
              <a:t>Cyklus</a:t>
            </a:r>
          </a:p>
          <a:p>
            <a:r>
              <a:rPr lang="cs-CZ" dirty="0" smtClean="0"/>
              <a:t>Podmínky pro větvení</a:t>
            </a:r>
          </a:p>
          <a:p>
            <a:pPr>
              <a:buNone/>
            </a:pPr>
            <a:endParaRPr lang="cs-CZ" dirty="0" smtClean="0"/>
          </a:p>
          <a:p>
            <a:pPr>
              <a:buNone/>
            </a:pPr>
            <a:r>
              <a:rPr lang="cs-CZ" dirty="0" smtClean="0"/>
              <a:t>Nekonečný cyklus:</a:t>
            </a:r>
          </a:p>
          <a:p>
            <a:pPr lvl="1"/>
            <a:r>
              <a:rPr lang="cs-CZ" dirty="0" smtClean="0"/>
              <a:t>Cyklus programu, který se neustále opakuje</a:t>
            </a:r>
          </a:p>
          <a:p>
            <a:pPr lvl="1"/>
            <a:r>
              <a:rPr lang="cs-CZ" dirty="0" smtClean="0"/>
              <a:t>Zdánlivě nekonečný cyklus (=podmínka vždy splněna, ale uvnitř podmíněné opuštění cyklu)</a:t>
            </a:r>
            <a:endParaRPr lang="cs-CZ"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je to proměnná?</a:t>
            </a:r>
            <a:endParaRPr lang="cs-CZ" dirty="0"/>
          </a:p>
        </p:txBody>
      </p:sp>
      <p:sp>
        <p:nvSpPr>
          <p:cNvPr id="3" name="Zástupný symbol pro obsah 2"/>
          <p:cNvSpPr>
            <a:spLocks noGrp="1"/>
          </p:cNvSpPr>
          <p:nvPr>
            <p:ph idx="1"/>
          </p:nvPr>
        </p:nvSpPr>
        <p:spPr/>
        <p:txBody>
          <a:bodyPr/>
          <a:lstStyle/>
          <a:p>
            <a:pPr>
              <a:buNone/>
            </a:pPr>
            <a:r>
              <a:rPr lang="cs-CZ" b="1" dirty="0" smtClean="0"/>
              <a:t>Proměnná </a:t>
            </a:r>
            <a:r>
              <a:rPr lang="cs-CZ" dirty="0" smtClean="0"/>
              <a:t>= úložiště informace – má vyhrazené místo v paměti</a:t>
            </a:r>
          </a:p>
          <a:p>
            <a:pPr>
              <a:buNone/>
            </a:pPr>
            <a:r>
              <a:rPr lang="cs-CZ" dirty="0" smtClean="0"/>
              <a:t>Proměnná má </a:t>
            </a:r>
            <a:r>
              <a:rPr lang="cs-CZ" b="1" dirty="0" smtClean="0"/>
              <a:t>typ</a:t>
            </a:r>
            <a:r>
              <a:rPr lang="cs-CZ" dirty="0" smtClean="0"/>
              <a:t> a </a:t>
            </a:r>
            <a:r>
              <a:rPr lang="cs-CZ" b="1" dirty="0" smtClean="0"/>
              <a:t>hodnotu.</a:t>
            </a:r>
          </a:p>
          <a:p>
            <a:pPr>
              <a:buNone/>
            </a:pPr>
            <a:endParaRPr lang="cs-CZ" b="1" dirty="0" smtClean="0"/>
          </a:p>
          <a:p>
            <a:pPr>
              <a:buNone/>
            </a:pPr>
            <a:r>
              <a:rPr lang="cs-CZ" dirty="0" smtClean="0"/>
              <a:t>Příklad – jazyk C:</a:t>
            </a:r>
          </a:p>
          <a:p>
            <a:pPr>
              <a:buNone/>
            </a:pPr>
            <a:r>
              <a:rPr lang="cs-CZ" sz="2400" dirty="0" err="1" smtClean="0"/>
              <a:t>int</a:t>
            </a:r>
            <a:r>
              <a:rPr lang="cs-CZ" sz="2400" dirty="0" smtClean="0"/>
              <a:t> i;		// deklaruji proměnnou i typu </a:t>
            </a:r>
            <a:r>
              <a:rPr lang="cs-CZ" sz="2400" dirty="0" err="1" smtClean="0"/>
              <a:t>integer</a:t>
            </a:r>
            <a:r>
              <a:rPr lang="cs-CZ" sz="2400" dirty="0" smtClean="0"/>
              <a:t>	</a:t>
            </a:r>
          </a:p>
          <a:p>
            <a:pPr>
              <a:buNone/>
            </a:pPr>
            <a:r>
              <a:rPr lang="cs-CZ" sz="2400" dirty="0" smtClean="0"/>
              <a:t>i = 5;		// do proměnné i ukládám hodnotu 5</a:t>
            </a:r>
            <a:endParaRPr lang="cs-CZ" sz="24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Přiřazení</a:t>
            </a:r>
            <a:endParaRPr lang="cs-CZ" dirty="0"/>
          </a:p>
        </p:txBody>
      </p:sp>
      <p:sp>
        <p:nvSpPr>
          <p:cNvPr id="3" name="Zástupný symbol pro obsah 2"/>
          <p:cNvSpPr>
            <a:spLocks noGrp="1"/>
          </p:cNvSpPr>
          <p:nvPr>
            <p:ph idx="1"/>
          </p:nvPr>
        </p:nvSpPr>
        <p:spPr/>
        <p:txBody>
          <a:bodyPr/>
          <a:lstStyle/>
          <a:p>
            <a:pPr>
              <a:buNone/>
            </a:pPr>
            <a:r>
              <a:rPr lang="cs-CZ" dirty="0" err="1" smtClean="0"/>
              <a:t>Dimension</a:t>
            </a:r>
            <a:r>
              <a:rPr lang="cs-CZ" dirty="0" smtClean="0"/>
              <a:t> </a:t>
            </a:r>
            <a:r>
              <a:rPr lang="cs-CZ" dirty="0" err="1" smtClean="0"/>
              <a:t>Txt</a:t>
            </a:r>
            <a:r>
              <a:rPr lang="cs-CZ" dirty="0" smtClean="0"/>
              <a:t> as </a:t>
            </a:r>
            <a:r>
              <a:rPr lang="cs-CZ" dirty="0" err="1" smtClean="0"/>
              <a:t>string</a:t>
            </a:r>
            <a:endParaRPr lang="cs-CZ" dirty="0" smtClean="0"/>
          </a:p>
          <a:p>
            <a:pPr>
              <a:buNone/>
            </a:pPr>
            <a:r>
              <a:rPr lang="cs-CZ" dirty="0" err="1" smtClean="0"/>
              <a:t>Txt</a:t>
            </a:r>
            <a:r>
              <a:rPr lang="cs-CZ" dirty="0" smtClean="0"/>
              <a:t> = „Ahoj“</a:t>
            </a:r>
          </a:p>
          <a:p>
            <a:pPr>
              <a:buNone/>
            </a:pPr>
            <a:endParaRPr lang="cs-CZ" dirty="0" smtClean="0"/>
          </a:p>
          <a:p>
            <a:pPr>
              <a:buNone/>
            </a:pPr>
            <a:r>
              <a:rPr lang="cs-CZ" dirty="0" err="1" smtClean="0"/>
              <a:t>Char</a:t>
            </a:r>
            <a:r>
              <a:rPr lang="cs-CZ" dirty="0" smtClean="0"/>
              <a:t> *</a:t>
            </a:r>
            <a:r>
              <a:rPr lang="cs-CZ" dirty="0" err="1" smtClean="0"/>
              <a:t>Txt</a:t>
            </a:r>
            <a:r>
              <a:rPr lang="cs-CZ" dirty="0" smtClean="0"/>
              <a:t>;</a:t>
            </a:r>
          </a:p>
          <a:p>
            <a:pPr>
              <a:buNone/>
            </a:pPr>
            <a:r>
              <a:rPr lang="cs-CZ" dirty="0" err="1" smtClean="0"/>
              <a:t>Malloc</a:t>
            </a:r>
            <a:r>
              <a:rPr lang="cs-CZ" dirty="0" smtClean="0"/>
              <a:t>(</a:t>
            </a:r>
            <a:r>
              <a:rPr lang="cs-CZ" dirty="0" err="1" smtClean="0"/>
              <a:t>Txt</a:t>
            </a:r>
            <a:r>
              <a:rPr lang="cs-CZ" dirty="0" smtClean="0"/>
              <a:t>,10);</a:t>
            </a:r>
          </a:p>
          <a:p>
            <a:pPr>
              <a:buNone/>
            </a:pPr>
            <a:r>
              <a:rPr lang="cs-CZ" dirty="0" err="1" smtClean="0"/>
              <a:t>Strcpy</a:t>
            </a:r>
            <a:r>
              <a:rPr lang="cs-CZ" dirty="0" smtClean="0"/>
              <a:t>(</a:t>
            </a:r>
            <a:r>
              <a:rPr lang="cs-CZ" dirty="0" err="1" smtClean="0"/>
              <a:t>Txt</a:t>
            </a:r>
            <a:r>
              <a:rPr lang="cs-CZ" dirty="0" smtClean="0"/>
              <a:t>, „Ahoj“);</a:t>
            </a:r>
            <a:endParaRPr lang="cs-CZ"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Porovnání</a:t>
            </a:r>
            <a:endParaRPr lang="cs-CZ" dirty="0"/>
          </a:p>
        </p:txBody>
      </p:sp>
      <p:sp>
        <p:nvSpPr>
          <p:cNvPr id="3" name="Zástupný symbol pro obsah 2"/>
          <p:cNvSpPr>
            <a:spLocks noGrp="1"/>
          </p:cNvSpPr>
          <p:nvPr>
            <p:ph idx="1"/>
          </p:nvPr>
        </p:nvSpPr>
        <p:spPr/>
        <p:txBody>
          <a:bodyPr>
            <a:normAutofit fontScale="85000" lnSpcReduction="20000"/>
          </a:bodyPr>
          <a:lstStyle/>
          <a:p>
            <a:pPr>
              <a:buNone/>
            </a:pPr>
            <a:r>
              <a:rPr lang="cs-CZ" dirty="0" err="1" smtClean="0"/>
              <a:t>if</a:t>
            </a:r>
            <a:r>
              <a:rPr lang="cs-CZ" dirty="0" smtClean="0"/>
              <a:t>  ( Hodnota == 0)</a:t>
            </a:r>
          </a:p>
          <a:p>
            <a:pPr>
              <a:buNone/>
            </a:pPr>
            <a:r>
              <a:rPr lang="cs-CZ" dirty="0" smtClean="0"/>
              <a:t>{</a:t>
            </a:r>
          </a:p>
          <a:p>
            <a:pPr>
              <a:buNone/>
            </a:pPr>
            <a:r>
              <a:rPr lang="cs-CZ" dirty="0" smtClean="0"/>
              <a:t>	// příkazy pokud podmínka platí</a:t>
            </a:r>
          </a:p>
          <a:p>
            <a:pPr>
              <a:buNone/>
            </a:pPr>
            <a:r>
              <a:rPr lang="cs-CZ" dirty="0" smtClean="0"/>
              <a:t>	</a:t>
            </a:r>
            <a:r>
              <a:rPr lang="cs-CZ" dirty="0" err="1" smtClean="0"/>
              <a:t>Vysledek</a:t>
            </a:r>
            <a:r>
              <a:rPr lang="cs-CZ" dirty="0" smtClean="0"/>
              <a:t> = TRUE;</a:t>
            </a:r>
          </a:p>
          <a:p>
            <a:pPr>
              <a:buNone/>
            </a:pPr>
            <a:r>
              <a:rPr lang="cs-CZ" dirty="0" smtClean="0"/>
              <a:t>}</a:t>
            </a:r>
          </a:p>
          <a:p>
            <a:pPr>
              <a:buNone/>
            </a:pPr>
            <a:r>
              <a:rPr lang="cs-CZ" dirty="0" smtClean="0"/>
              <a:t>Else</a:t>
            </a:r>
          </a:p>
          <a:p>
            <a:pPr>
              <a:buNone/>
            </a:pPr>
            <a:r>
              <a:rPr lang="cs-CZ" dirty="0" smtClean="0"/>
              <a:t>{</a:t>
            </a:r>
          </a:p>
          <a:p>
            <a:pPr>
              <a:buNone/>
            </a:pPr>
            <a:r>
              <a:rPr lang="cs-CZ" dirty="0" smtClean="0"/>
              <a:t>	// příkazy pokud podmínka neplatí</a:t>
            </a:r>
          </a:p>
          <a:p>
            <a:pPr>
              <a:buNone/>
            </a:pPr>
            <a:r>
              <a:rPr lang="cs-CZ" dirty="0" smtClean="0"/>
              <a:t>	</a:t>
            </a:r>
            <a:r>
              <a:rPr lang="cs-CZ" dirty="0" err="1" smtClean="0"/>
              <a:t>Vysledek</a:t>
            </a:r>
            <a:r>
              <a:rPr lang="cs-CZ" dirty="0" smtClean="0"/>
              <a:t> = FALSE;</a:t>
            </a:r>
          </a:p>
          <a:p>
            <a:pPr>
              <a:buNone/>
            </a:pPr>
            <a:r>
              <a:rPr lang="cs-CZ" dirty="0" smtClean="0"/>
              <a:t>}</a:t>
            </a:r>
            <a:endParaRPr lang="cs-CZ"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udělá následující konstrukce?</a:t>
            </a:r>
            <a:endParaRPr lang="cs-CZ" dirty="0"/>
          </a:p>
        </p:txBody>
      </p:sp>
      <p:sp>
        <p:nvSpPr>
          <p:cNvPr id="3" name="Zástupný symbol pro obsah 2"/>
          <p:cNvSpPr>
            <a:spLocks noGrp="1"/>
          </p:cNvSpPr>
          <p:nvPr>
            <p:ph idx="1"/>
          </p:nvPr>
        </p:nvSpPr>
        <p:spPr/>
        <p:txBody>
          <a:bodyPr>
            <a:normAutofit fontScale="85000" lnSpcReduction="20000"/>
          </a:bodyPr>
          <a:lstStyle/>
          <a:p>
            <a:pPr>
              <a:buNone/>
            </a:pPr>
            <a:r>
              <a:rPr lang="cs-CZ" dirty="0" err="1" smtClean="0"/>
              <a:t>if</a:t>
            </a:r>
            <a:r>
              <a:rPr lang="cs-CZ" dirty="0" smtClean="0"/>
              <a:t>  (</a:t>
            </a:r>
            <a:r>
              <a:rPr lang="cs-CZ" dirty="0" smtClean="0">
                <a:solidFill>
                  <a:srgbClr val="C00000"/>
                </a:solidFill>
              </a:rPr>
              <a:t>Hodnota = 0</a:t>
            </a:r>
            <a:r>
              <a:rPr lang="cs-CZ" dirty="0" smtClean="0"/>
              <a:t>)</a:t>
            </a:r>
          </a:p>
          <a:p>
            <a:pPr>
              <a:buNone/>
            </a:pPr>
            <a:r>
              <a:rPr lang="cs-CZ" dirty="0" smtClean="0"/>
              <a:t>{</a:t>
            </a:r>
          </a:p>
          <a:p>
            <a:pPr>
              <a:buNone/>
            </a:pPr>
            <a:r>
              <a:rPr lang="cs-CZ" dirty="0" smtClean="0"/>
              <a:t>	// příkazy pokud podmínka platí</a:t>
            </a:r>
          </a:p>
          <a:p>
            <a:pPr>
              <a:buNone/>
            </a:pPr>
            <a:r>
              <a:rPr lang="cs-CZ" dirty="0" smtClean="0"/>
              <a:t>	</a:t>
            </a:r>
            <a:r>
              <a:rPr lang="cs-CZ" dirty="0" err="1" smtClean="0"/>
              <a:t>Vysledek</a:t>
            </a:r>
            <a:r>
              <a:rPr lang="cs-CZ" dirty="0" smtClean="0"/>
              <a:t> = TRUE;</a:t>
            </a:r>
          </a:p>
          <a:p>
            <a:pPr>
              <a:buNone/>
            </a:pPr>
            <a:r>
              <a:rPr lang="cs-CZ" dirty="0" smtClean="0"/>
              <a:t>}</a:t>
            </a:r>
          </a:p>
          <a:p>
            <a:pPr>
              <a:buNone/>
            </a:pPr>
            <a:r>
              <a:rPr lang="cs-CZ" dirty="0" smtClean="0"/>
              <a:t>Else</a:t>
            </a:r>
          </a:p>
          <a:p>
            <a:pPr>
              <a:buNone/>
            </a:pPr>
            <a:r>
              <a:rPr lang="cs-CZ" dirty="0" smtClean="0"/>
              <a:t>{</a:t>
            </a:r>
          </a:p>
          <a:p>
            <a:pPr>
              <a:buNone/>
            </a:pPr>
            <a:r>
              <a:rPr lang="cs-CZ" dirty="0" smtClean="0"/>
              <a:t>	// příkazy pokud podmínka neplatí</a:t>
            </a:r>
          </a:p>
          <a:p>
            <a:pPr>
              <a:buNone/>
            </a:pPr>
            <a:r>
              <a:rPr lang="cs-CZ" dirty="0" smtClean="0"/>
              <a:t>	</a:t>
            </a:r>
            <a:r>
              <a:rPr lang="cs-CZ" dirty="0" err="1" smtClean="0"/>
              <a:t>Vysledek</a:t>
            </a:r>
            <a:r>
              <a:rPr lang="cs-CZ" dirty="0" smtClean="0"/>
              <a:t> = FALSE;</a:t>
            </a:r>
          </a:p>
          <a:p>
            <a:pPr>
              <a:buNone/>
            </a:pPr>
            <a:r>
              <a:rPr lang="cs-CZ" dirty="0" smtClean="0"/>
              <a:t>}</a:t>
            </a:r>
          </a:p>
          <a:p>
            <a:pPr>
              <a:buNone/>
            </a:pPr>
            <a:endParaRPr lang="cs-CZ"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Cyklus</a:t>
            </a: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cs-CZ" dirty="0" smtClean="0"/>
              <a:t>Cyklus = TRUE;</a:t>
            </a:r>
          </a:p>
          <a:p>
            <a:pPr>
              <a:buNone/>
            </a:pPr>
            <a:r>
              <a:rPr lang="cs-CZ" dirty="0" err="1" smtClean="0"/>
              <a:t>while</a:t>
            </a:r>
            <a:r>
              <a:rPr lang="cs-CZ" dirty="0" smtClean="0"/>
              <a:t> (Cyklus == TRUE)</a:t>
            </a:r>
          </a:p>
          <a:p>
            <a:pPr>
              <a:buNone/>
            </a:pPr>
            <a:r>
              <a:rPr lang="cs-CZ" dirty="0" smtClean="0"/>
              <a:t>{</a:t>
            </a:r>
          </a:p>
          <a:p>
            <a:pPr>
              <a:buNone/>
            </a:pPr>
            <a:r>
              <a:rPr lang="cs-CZ" dirty="0" smtClean="0"/>
              <a:t>	// příkazy</a:t>
            </a:r>
          </a:p>
          <a:p>
            <a:pPr>
              <a:buNone/>
            </a:pPr>
            <a:r>
              <a:rPr lang="cs-CZ" dirty="0" smtClean="0"/>
              <a:t>	</a:t>
            </a:r>
            <a:r>
              <a:rPr lang="cs-CZ" dirty="0" err="1" smtClean="0"/>
              <a:t>if</a:t>
            </a:r>
            <a:r>
              <a:rPr lang="cs-CZ" dirty="0" smtClean="0"/>
              <a:t> (Podmínka == TRUE)</a:t>
            </a:r>
          </a:p>
          <a:p>
            <a:pPr>
              <a:buNone/>
            </a:pPr>
            <a:r>
              <a:rPr lang="cs-CZ" dirty="0" smtClean="0"/>
              <a:t>	{</a:t>
            </a:r>
          </a:p>
          <a:p>
            <a:pPr>
              <a:buNone/>
            </a:pPr>
            <a:r>
              <a:rPr lang="cs-CZ" dirty="0" smtClean="0"/>
              <a:t>		Cyklus = FALSE;</a:t>
            </a:r>
          </a:p>
          <a:p>
            <a:pPr>
              <a:buNone/>
            </a:pPr>
            <a:r>
              <a:rPr lang="cs-CZ" dirty="0" smtClean="0"/>
              <a:t>	}</a:t>
            </a:r>
          </a:p>
          <a:p>
            <a:pPr>
              <a:buNone/>
            </a:pPr>
            <a:r>
              <a:rPr lang="cs-CZ" dirty="0" smtClean="0"/>
              <a:t>}</a:t>
            </a:r>
          </a:p>
          <a:p>
            <a:pPr>
              <a:buNone/>
            </a:pPr>
            <a:endParaRPr lang="cs-CZ" dirty="0"/>
          </a:p>
        </p:txBody>
      </p:sp>
      <p:pic>
        <p:nvPicPr>
          <p:cNvPr id="2050" name="Picture 2" descr="Soubor:While do cyklus.png">
            <a:hlinkClick r:id="rId2"/>
          </p:cNvPr>
          <p:cNvPicPr>
            <a:picLocks noChangeAspect="1" noChangeArrowheads="1"/>
          </p:cNvPicPr>
          <p:nvPr/>
        </p:nvPicPr>
        <p:blipFill>
          <a:blip r:embed="rId3" cstate="print"/>
          <a:srcRect/>
          <a:stretch>
            <a:fillRect/>
          </a:stretch>
        </p:blipFill>
        <p:spPr bwMode="auto">
          <a:xfrm>
            <a:off x="5508104" y="1340768"/>
            <a:ext cx="3168352" cy="4362455"/>
          </a:xfrm>
          <a:prstGeom prst="rect">
            <a:avLst/>
          </a:prstGeom>
          <a:noFill/>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je špatně?</a:t>
            </a:r>
            <a:endParaRPr lang="cs-CZ" dirty="0"/>
          </a:p>
        </p:txBody>
      </p:sp>
      <p:sp>
        <p:nvSpPr>
          <p:cNvPr id="3" name="Zástupný symbol pro obsah 2"/>
          <p:cNvSpPr>
            <a:spLocks noGrp="1"/>
          </p:cNvSpPr>
          <p:nvPr>
            <p:ph idx="1"/>
          </p:nvPr>
        </p:nvSpPr>
        <p:spPr/>
        <p:txBody>
          <a:bodyPr>
            <a:normAutofit fontScale="85000" lnSpcReduction="20000"/>
          </a:bodyPr>
          <a:lstStyle/>
          <a:p>
            <a:pPr>
              <a:buNone/>
            </a:pPr>
            <a:r>
              <a:rPr lang="cs-CZ" dirty="0" smtClean="0"/>
              <a:t>Kód v PHP:</a:t>
            </a:r>
          </a:p>
          <a:p>
            <a:pPr>
              <a:buNone/>
            </a:pPr>
            <a:r>
              <a:rPr lang="cs-CZ" dirty="0" smtClean="0"/>
              <a:t>$Cyklus = TRUE;</a:t>
            </a:r>
          </a:p>
          <a:p>
            <a:pPr>
              <a:buNone/>
            </a:pPr>
            <a:r>
              <a:rPr lang="cs-CZ" dirty="0" err="1" smtClean="0"/>
              <a:t>while</a:t>
            </a:r>
            <a:r>
              <a:rPr lang="cs-CZ" dirty="0" smtClean="0"/>
              <a:t> ($Cyklus == TRUE)</a:t>
            </a:r>
          </a:p>
          <a:p>
            <a:pPr>
              <a:buNone/>
            </a:pPr>
            <a:r>
              <a:rPr lang="cs-CZ" dirty="0" smtClean="0"/>
              <a:t>{</a:t>
            </a:r>
          </a:p>
          <a:p>
            <a:pPr>
              <a:buNone/>
            </a:pPr>
            <a:r>
              <a:rPr lang="cs-CZ" dirty="0" smtClean="0"/>
              <a:t>	// příkazy</a:t>
            </a:r>
          </a:p>
          <a:p>
            <a:pPr>
              <a:buNone/>
            </a:pPr>
            <a:r>
              <a:rPr lang="cs-CZ" dirty="0" smtClean="0"/>
              <a:t>	</a:t>
            </a:r>
            <a:r>
              <a:rPr lang="cs-CZ" dirty="0" err="1" smtClean="0"/>
              <a:t>if</a:t>
            </a:r>
            <a:r>
              <a:rPr lang="cs-CZ" dirty="0" smtClean="0"/>
              <a:t> ($Podmínka == TRUE)</a:t>
            </a:r>
          </a:p>
          <a:p>
            <a:pPr>
              <a:buNone/>
            </a:pPr>
            <a:r>
              <a:rPr lang="cs-CZ" dirty="0" smtClean="0"/>
              <a:t>	{</a:t>
            </a:r>
          </a:p>
          <a:p>
            <a:pPr>
              <a:buNone/>
            </a:pPr>
            <a:r>
              <a:rPr lang="cs-CZ" dirty="0" smtClean="0"/>
              <a:t>		$cyklus = FALSE;</a:t>
            </a:r>
          </a:p>
          <a:p>
            <a:pPr>
              <a:buNone/>
            </a:pPr>
            <a:r>
              <a:rPr lang="cs-CZ" dirty="0" smtClean="0"/>
              <a:t>	}</a:t>
            </a:r>
          </a:p>
          <a:p>
            <a:pPr>
              <a:buNone/>
            </a:pPr>
            <a:r>
              <a:rPr lang="cs-CZ" dirty="0" smtClean="0"/>
              <a:t>}</a:t>
            </a:r>
            <a:endParaRPr lang="cs-CZ"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For</a:t>
            </a:r>
            <a:r>
              <a:rPr lang="cs-CZ" dirty="0" smtClean="0"/>
              <a:t> cyklus</a:t>
            </a:r>
            <a:endParaRPr lang="cs-CZ" dirty="0"/>
          </a:p>
        </p:txBody>
      </p:sp>
      <p:sp>
        <p:nvSpPr>
          <p:cNvPr id="3" name="Zástupný symbol pro obsah 2"/>
          <p:cNvSpPr>
            <a:spLocks noGrp="1"/>
          </p:cNvSpPr>
          <p:nvPr>
            <p:ph idx="1"/>
          </p:nvPr>
        </p:nvSpPr>
        <p:spPr/>
        <p:txBody>
          <a:bodyPr/>
          <a:lstStyle/>
          <a:p>
            <a:r>
              <a:rPr lang="cs-CZ" dirty="0" err="1" smtClean="0"/>
              <a:t>Inicializátor</a:t>
            </a:r>
            <a:r>
              <a:rPr lang="cs-CZ" dirty="0" smtClean="0"/>
              <a:t>, podmínka, přírůstek, tělo cyklu</a:t>
            </a:r>
          </a:p>
          <a:p>
            <a:endParaRPr lang="cs-CZ" dirty="0" smtClean="0"/>
          </a:p>
          <a:p>
            <a:pPr>
              <a:buNone/>
            </a:pPr>
            <a:r>
              <a:rPr lang="cs-CZ" dirty="0" err="1" smtClean="0"/>
              <a:t>For</a:t>
            </a:r>
            <a:r>
              <a:rPr lang="cs-CZ" dirty="0" smtClean="0"/>
              <a:t> ($i=1, $&lt;10; $i++)</a:t>
            </a:r>
          </a:p>
          <a:p>
            <a:pPr>
              <a:buNone/>
            </a:pPr>
            <a:r>
              <a:rPr lang="cs-CZ" dirty="0" smtClean="0"/>
              <a:t>{</a:t>
            </a:r>
          </a:p>
          <a:p>
            <a:pPr>
              <a:buNone/>
            </a:pPr>
            <a:r>
              <a:rPr lang="cs-CZ" dirty="0" smtClean="0"/>
              <a:t>	// proveď příkaz(y) = tělo cyklu</a:t>
            </a:r>
          </a:p>
          <a:p>
            <a:pPr>
              <a:buNone/>
            </a:pPr>
            <a:r>
              <a:rPr lang="cs-CZ" dirty="0" smtClean="0"/>
              <a:t>}</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Složitost algoritmu</a:t>
            </a:r>
            <a:endParaRPr lang="cs-CZ" dirty="0"/>
          </a:p>
        </p:txBody>
      </p:sp>
      <p:sp>
        <p:nvSpPr>
          <p:cNvPr id="3" name="Zástupný symbol pro obsah 2"/>
          <p:cNvSpPr>
            <a:spLocks noGrp="1"/>
          </p:cNvSpPr>
          <p:nvPr>
            <p:ph idx="1"/>
          </p:nvPr>
        </p:nvSpPr>
        <p:spPr/>
        <p:txBody>
          <a:bodyPr/>
          <a:lstStyle/>
          <a:p>
            <a:r>
              <a:rPr lang="cs-CZ" b="1" dirty="0" smtClean="0"/>
              <a:t>Algoritmická analýza </a:t>
            </a:r>
            <a:r>
              <a:rPr lang="cs-CZ" dirty="0" smtClean="0"/>
              <a:t>– zabývá se efektivitou algoritmů (jak z množiny možných algoritmů vybrat ten nejlepší)</a:t>
            </a:r>
          </a:p>
          <a:p>
            <a:r>
              <a:rPr lang="cs-CZ" b="1" dirty="0" smtClean="0"/>
              <a:t>Teorie složitosti </a:t>
            </a:r>
            <a:r>
              <a:rPr lang="cs-CZ" dirty="0" smtClean="0"/>
              <a:t>– otázka efektivity algoritmů, složitost – jak je algoritmus rychlý</a:t>
            </a:r>
          </a:p>
          <a:p>
            <a:r>
              <a:rPr lang="cs-CZ" b="1" dirty="0" smtClean="0"/>
              <a:t>Třída složitosti </a:t>
            </a:r>
            <a:r>
              <a:rPr lang="cs-CZ" dirty="0" smtClean="0"/>
              <a:t>– obtížnost rozhodnutelnosti algoritmu na </a:t>
            </a:r>
            <a:r>
              <a:rPr lang="cs-CZ" dirty="0" err="1" smtClean="0"/>
              <a:t>turingově</a:t>
            </a:r>
            <a:r>
              <a:rPr lang="cs-CZ" dirty="0" smtClean="0"/>
              <a:t> stroji</a:t>
            </a:r>
          </a:p>
          <a:p>
            <a:r>
              <a:rPr lang="cs-CZ" b="1" dirty="0" smtClean="0"/>
              <a:t>Konečnost algoritmu</a:t>
            </a:r>
            <a:endParaRPr lang="cs-CZ" b="1"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je to </a:t>
            </a:r>
            <a:r>
              <a:rPr lang="cs-CZ" b="1" dirty="0" smtClean="0"/>
              <a:t>rekurze</a:t>
            </a:r>
            <a:r>
              <a:rPr lang="cs-CZ" dirty="0" smtClean="0"/>
              <a:t>?</a:t>
            </a:r>
            <a:endParaRPr lang="cs-CZ" dirty="0"/>
          </a:p>
        </p:txBody>
      </p:sp>
      <p:sp>
        <p:nvSpPr>
          <p:cNvPr id="3" name="Zástupný symbol pro obsah 2"/>
          <p:cNvSpPr>
            <a:spLocks noGrp="1"/>
          </p:cNvSpPr>
          <p:nvPr>
            <p:ph idx="1"/>
          </p:nvPr>
        </p:nvSpPr>
        <p:spPr/>
        <p:txBody>
          <a:bodyPr>
            <a:normAutofit lnSpcReduction="10000"/>
          </a:bodyPr>
          <a:lstStyle/>
          <a:p>
            <a:r>
              <a:rPr lang="cs-CZ" sz="2800" dirty="0" err="1" smtClean="0"/>
              <a:t>Recurso</a:t>
            </a:r>
            <a:r>
              <a:rPr lang="cs-CZ" sz="2800" dirty="0" smtClean="0"/>
              <a:t> = „opět se vracet“</a:t>
            </a:r>
          </a:p>
          <a:p>
            <a:r>
              <a:rPr lang="cs-CZ" sz="2800" dirty="0" smtClean="0"/>
              <a:t>Opakované, vnořené volání stejné funkce</a:t>
            </a:r>
          </a:p>
          <a:p>
            <a:pPr>
              <a:buNone/>
            </a:pPr>
            <a:endParaRPr lang="cs-CZ" sz="2800" dirty="0" smtClean="0"/>
          </a:p>
          <a:p>
            <a:pPr>
              <a:buNone/>
            </a:pPr>
            <a:r>
              <a:rPr lang="cs-CZ" sz="2800" dirty="0" smtClean="0"/>
              <a:t>Typy:</a:t>
            </a:r>
          </a:p>
          <a:p>
            <a:pPr marL="514350" indent="-514350">
              <a:buAutoNum type="alphaLcParenR"/>
            </a:pPr>
            <a:r>
              <a:rPr lang="cs-CZ" sz="2800" dirty="0" smtClean="0"/>
              <a:t>Přímá – podprogram volá sám sebe</a:t>
            </a:r>
          </a:p>
          <a:p>
            <a:pPr marL="514350" indent="-514350">
              <a:buAutoNum type="alphaLcParenR"/>
            </a:pPr>
            <a:r>
              <a:rPr lang="cs-CZ" sz="2800" dirty="0" smtClean="0"/>
              <a:t>Nepřímá – vzájemné volání podprogramů vytvoří kruh</a:t>
            </a:r>
          </a:p>
          <a:p>
            <a:pPr marL="514350" indent="-514350">
              <a:buAutoNum type="alphaLcParenR"/>
            </a:pPr>
            <a:endParaRPr lang="cs-CZ" sz="2800" dirty="0" smtClean="0"/>
          </a:p>
          <a:p>
            <a:pPr marL="514350" indent="-514350">
              <a:buNone/>
            </a:pPr>
            <a:r>
              <a:rPr lang="cs-CZ" sz="2800" dirty="0" smtClean="0"/>
              <a:t>Lineární, stromová</a:t>
            </a:r>
            <a:endParaRPr lang="cs-CZ" sz="28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využití rekurze</a:t>
            </a: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cs-CZ" dirty="0" smtClean="0"/>
              <a:t>Výpočet faktoriálu N! = N * (N – 1)!</a:t>
            </a:r>
          </a:p>
          <a:p>
            <a:pPr>
              <a:buNone/>
            </a:pPr>
            <a:r>
              <a:rPr lang="cs-CZ" sz="2800" dirty="0" smtClean="0">
                <a:solidFill>
                  <a:srgbClr val="C00000"/>
                </a:solidFill>
              </a:rPr>
              <a:t>Př.	     5! = 5*4*3*2*1 = 120</a:t>
            </a:r>
          </a:p>
          <a:p>
            <a:pPr>
              <a:buNone/>
            </a:pPr>
            <a:r>
              <a:rPr lang="cs-CZ" dirty="0" smtClean="0"/>
              <a:t>Sub </a:t>
            </a:r>
            <a:r>
              <a:rPr lang="cs-CZ" dirty="0" err="1" smtClean="0"/>
              <a:t>Faktorial</a:t>
            </a:r>
            <a:r>
              <a:rPr lang="cs-CZ" dirty="0" smtClean="0"/>
              <a:t>(N)</a:t>
            </a:r>
          </a:p>
          <a:p>
            <a:pPr>
              <a:buNone/>
            </a:pPr>
            <a:r>
              <a:rPr lang="cs-CZ" dirty="0" smtClean="0"/>
              <a:t>(</a:t>
            </a:r>
          </a:p>
          <a:p>
            <a:pPr>
              <a:buNone/>
            </a:pPr>
            <a:r>
              <a:rPr lang="cs-CZ" dirty="0" smtClean="0"/>
              <a:t>	</a:t>
            </a:r>
            <a:r>
              <a:rPr lang="cs-CZ" dirty="0" err="1" smtClean="0"/>
              <a:t>if</a:t>
            </a:r>
            <a:r>
              <a:rPr lang="cs-CZ" dirty="0" smtClean="0"/>
              <a:t> N = 0 </a:t>
            </a:r>
            <a:r>
              <a:rPr lang="cs-CZ" dirty="0" err="1" smtClean="0"/>
              <a:t>then</a:t>
            </a:r>
            <a:r>
              <a:rPr lang="cs-CZ" dirty="0" smtClean="0"/>
              <a:t> </a:t>
            </a:r>
          </a:p>
          <a:p>
            <a:pPr>
              <a:buNone/>
            </a:pPr>
            <a:r>
              <a:rPr lang="cs-CZ" dirty="0" smtClean="0"/>
              <a:t>		</a:t>
            </a:r>
            <a:r>
              <a:rPr lang="cs-CZ" dirty="0" err="1" smtClean="0"/>
              <a:t>Vysledek</a:t>
            </a:r>
            <a:r>
              <a:rPr lang="cs-CZ" dirty="0" smtClean="0"/>
              <a:t> = 1</a:t>
            </a:r>
          </a:p>
          <a:p>
            <a:pPr>
              <a:buNone/>
            </a:pPr>
            <a:r>
              <a:rPr lang="cs-CZ" dirty="0" smtClean="0"/>
              <a:t>	</a:t>
            </a:r>
            <a:r>
              <a:rPr lang="cs-CZ" dirty="0" err="1" smtClean="0"/>
              <a:t>else</a:t>
            </a:r>
            <a:endParaRPr lang="cs-CZ" dirty="0" smtClean="0"/>
          </a:p>
          <a:p>
            <a:pPr>
              <a:buNone/>
            </a:pPr>
            <a:r>
              <a:rPr lang="cs-CZ" dirty="0" smtClean="0"/>
              <a:t>		</a:t>
            </a:r>
            <a:r>
              <a:rPr lang="cs-CZ" dirty="0" err="1" smtClean="0"/>
              <a:t>Vysledek</a:t>
            </a:r>
            <a:r>
              <a:rPr lang="cs-CZ" dirty="0" smtClean="0"/>
              <a:t> = N * </a:t>
            </a:r>
            <a:r>
              <a:rPr lang="cs-CZ" dirty="0" err="1" smtClean="0"/>
              <a:t>Faktorial</a:t>
            </a:r>
            <a:r>
              <a:rPr lang="cs-CZ" dirty="0" smtClean="0"/>
              <a:t>(N – 1)</a:t>
            </a:r>
          </a:p>
          <a:p>
            <a:pPr>
              <a:buNone/>
            </a:pPr>
            <a:r>
              <a:rPr lang="cs-CZ" dirty="0" smtClean="0"/>
              <a:t>	</a:t>
            </a:r>
            <a:r>
              <a:rPr lang="cs-CZ" dirty="0" err="1" smtClean="0"/>
              <a:t>endif</a:t>
            </a:r>
            <a:endParaRPr lang="cs-CZ" dirty="0" smtClean="0"/>
          </a:p>
          <a:p>
            <a:pPr>
              <a:buNone/>
            </a:pPr>
            <a:r>
              <a:rPr lang="cs-CZ" dirty="0" smtClean="0"/>
              <a:t>)</a:t>
            </a:r>
            <a:endParaRPr lang="cs-CZ"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Ukázky</a:t>
            </a:r>
            <a:endParaRPr lang="cs-CZ" dirty="0"/>
          </a:p>
        </p:txBody>
      </p:sp>
      <p:sp>
        <p:nvSpPr>
          <p:cNvPr id="3" name="Zástupný symbol pro obsah 2"/>
          <p:cNvSpPr>
            <a:spLocks noGrp="1"/>
          </p:cNvSpPr>
          <p:nvPr>
            <p:ph idx="1"/>
          </p:nvPr>
        </p:nvSpPr>
        <p:spPr/>
        <p:txBody>
          <a:bodyPr/>
          <a:lstStyle/>
          <a:p>
            <a:pPr>
              <a:buNone/>
            </a:pPr>
            <a:endParaRPr lang="cs-CZ" dirty="0" smtClean="0"/>
          </a:p>
          <a:p>
            <a:pPr>
              <a:buNone/>
            </a:pPr>
            <a:endParaRPr lang="cs-CZ" dirty="0" smtClean="0"/>
          </a:p>
          <a:p>
            <a:pPr>
              <a:buNone/>
            </a:pPr>
            <a:endParaRPr lang="cs-CZ" dirty="0" smtClean="0"/>
          </a:p>
          <a:p>
            <a:pPr algn="ctr">
              <a:buNone/>
            </a:pPr>
            <a:r>
              <a:rPr lang="cs-CZ" sz="4800" dirty="0" smtClean="0"/>
              <a:t>„</a:t>
            </a:r>
            <a:r>
              <a:rPr lang="cs-CZ" sz="4800" dirty="0" err="1" smtClean="0"/>
              <a:t>Hello</a:t>
            </a:r>
            <a:r>
              <a:rPr lang="cs-CZ" sz="4800" dirty="0" smtClean="0"/>
              <a:t> </a:t>
            </a:r>
            <a:r>
              <a:rPr lang="cs-CZ" sz="4800" dirty="0" err="1" smtClean="0"/>
              <a:t>world</a:t>
            </a:r>
            <a:r>
              <a:rPr lang="cs-CZ" sz="4800" dirty="0" smtClean="0"/>
              <a:t>“</a:t>
            </a:r>
            <a:endParaRPr lang="cs-CZ" sz="48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 jazyk – příklad „Ahoj světe“</a:t>
            </a:r>
            <a:endParaRPr lang="cs-CZ" dirty="0"/>
          </a:p>
        </p:txBody>
      </p:sp>
      <p:sp>
        <p:nvSpPr>
          <p:cNvPr id="3" name="Zástupný symbol pro obsah 2"/>
          <p:cNvSpPr>
            <a:spLocks noGrp="1"/>
          </p:cNvSpPr>
          <p:nvPr>
            <p:ph idx="1"/>
          </p:nvPr>
        </p:nvSpPr>
        <p:spPr/>
        <p:txBody>
          <a:bodyPr>
            <a:normAutofit/>
          </a:bodyPr>
          <a:lstStyle/>
          <a:p>
            <a:pPr>
              <a:buNone/>
            </a:pPr>
            <a:r>
              <a:rPr lang="cs-CZ" sz="2800" dirty="0" smtClean="0">
                <a:latin typeface="Courier New" pitchFamily="49" charset="0"/>
                <a:cs typeface="Courier New" pitchFamily="49" charset="0"/>
              </a:rPr>
              <a:t>#</a:t>
            </a:r>
            <a:r>
              <a:rPr lang="cs-CZ" sz="2800" dirty="0" err="1" smtClean="0">
                <a:latin typeface="Courier New" pitchFamily="49" charset="0"/>
                <a:cs typeface="Courier New" pitchFamily="49" charset="0"/>
              </a:rPr>
              <a:t>include</a:t>
            </a:r>
            <a:r>
              <a:rPr lang="cs-CZ" sz="2800" dirty="0" smtClean="0">
                <a:latin typeface="Courier New" pitchFamily="49" charset="0"/>
                <a:cs typeface="Courier New" pitchFamily="49" charset="0"/>
              </a:rPr>
              <a:t> &lt;</a:t>
            </a:r>
            <a:r>
              <a:rPr lang="cs-CZ" sz="2800" dirty="0" err="1" smtClean="0">
                <a:latin typeface="Courier New" pitchFamily="49" charset="0"/>
                <a:cs typeface="Courier New" pitchFamily="49" charset="0"/>
              </a:rPr>
              <a:t>stdio.h</a:t>
            </a:r>
            <a:r>
              <a:rPr lang="cs-CZ" sz="2800" dirty="0" smtClean="0">
                <a:latin typeface="Courier New" pitchFamily="49" charset="0"/>
                <a:cs typeface="Courier New" pitchFamily="49" charset="0"/>
              </a:rPr>
              <a:t>&gt; </a:t>
            </a:r>
          </a:p>
          <a:p>
            <a:pPr>
              <a:buNone/>
            </a:pPr>
            <a:endParaRPr lang="cs-CZ" sz="2800" dirty="0" smtClean="0">
              <a:latin typeface="Courier New" pitchFamily="49" charset="0"/>
              <a:cs typeface="Courier New" pitchFamily="49" charset="0"/>
            </a:endParaRPr>
          </a:p>
          <a:p>
            <a:pPr>
              <a:buNone/>
            </a:pPr>
            <a:r>
              <a:rPr lang="cs-CZ" sz="2800" dirty="0" err="1" smtClean="0">
                <a:latin typeface="Courier New" pitchFamily="49" charset="0"/>
                <a:cs typeface="Courier New" pitchFamily="49" charset="0"/>
              </a:rPr>
              <a:t>void</a:t>
            </a:r>
            <a:r>
              <a:rPr lang="cs-CZ" sz="2800" dirty="0" smtClean="0">
                <a:latin typeface="Courier New" pitchFamily="49" charset="0"/>
                <a:cs typeface="Courier New" pitchFamily="49" charset="0"/>
              </a:rPr>
              <a:t> </a:t>
            </a:r>
            <a:r>
              <a:rPr lang="cs-CZ" sz="2800" dirty="0" err="1" smtClean="0">
                <a:latin typeface="Courier New" pitchFamily="49" charset="0"/>
                <a:cs typeface="Courier New" pitchFamily="49" charset="0"/>
              </a:rPr>
              <a:t>main</a:t>
            </a:r>
            <a:r>
              <a:rPr lang="cs-CZ" sz="2800" dirty="0" smtClean="0">
                <a:latin typeface="Courier New" pitchFamily="49" charset="0"/>
                <a:cs typeface="Courier New" pitchFamily="49" charset="0"/>
              </a:rPr>
              <a:t>() </a:t>
            </a:r>
          </a:p>
          <a:p>
            <a:pPr>
              <a:buNone/>
            </a:pPr>
            <a:r>
              <a:rPr lang="cs-CZ" sz="2800" dirty="0" smtClean="0">
                <a:latin typeface="Courier New" pitchFamily="49" charset="0"/>
                <a:cs typeface="Courier New" pitchFamily="49" charset="0"/>
              </a:rPr>
              <a:t>{</a:t>
            </a:r>
          </a:p>
          <a:p>
            <a:pPr>
              <a:buNone/>
            </a:pPr>
            <a:r>
              <a:rPr lang="cs-CZ" sz="2800" dirty="0" smtClean="0">
                <a:latin typeface="Courier New" pitchFamily="49" charset="0"/>
                <a:cs typeface="Courier New" pitchFamily="49" charset="0"/>
              </a:rPr>
              <a:t>	 </a:t>
            </a:r>
            <a:r>
              <a:rPr lang="cs-CZ" sz="2800" dirty="0" err="1" smtClean="0">
                <a:latin typeface="Courier New" pitchFamily="49" charset="0"/>
                <a:cs typeface="Courier New" pitchFamily="49" charset="0"/>
              </a:rPr>
              <a:t>char</a:t>
            </a:r>
            <a:r>
              <a:rPr lang="cs-CZ" sz="2800" dirty="0" smtClean="0">
                <a:latin typeface="Courier New" pitchFamily="49" charset="0"/>
                <a:cs typeface="Courier New" pitchFamily="49" charset="0"/>
              </a:rPr>
              <a:t>* </a:t>
            </a:r>
            <a:r>
              <a:rPr lang="cs-CZ" sz="2800" dirty="0" err="1" smtClean="0">
                <a:latin typeface="Courier New" pitchFamily="49" charset="0"/>
                <a:cs typeface="Courier New" pitchFamily="49" charset="0"/>
              </a:rPr>
              <a:t>msg</a:t>
            </a:r>
            <a:r>
              <a:rPr lang="cs-CZ" sz="2800" dirty="0" smtClean="0">
                <a:latin typeface="Courier New" pitchFamily="49" charset="0"/>
                <a:cs typeface="Courier New" pitchFamily="49" charset="0"/>
              </a:rPr>
              <a:t>=„</a:t>
            </a:r>
            <a:r>
              <a:rPr lang="cs-CZ" sz="2800" dirty="0" err="1" smtClean="0">
                <a:latin typeface="Courier New" pitchFamily="49" charset="0"/>
                <a:cs typeface="Courier New" pitchFamily="49" charset="0"/>
              </a:rPr>
              <a:t>Hello</a:t>
            </a:r>
            <a:r>
              <a:rPr lang="cs-CZ" sz="2800" dirty="0" smtClean="0">
                <a:latin typeface="Courier New" pitchFamily="49" charset="0"/>
                <a:cs typeface="Courier New" pitchFamily="49" charset="0"/>
              </a:rPr>
              <a:t> </a:t>
            </a:r>
            <a:r>
              <a:rPr lang="cs-CZ" sz="2800" dirty="0" err="1" smtClean="0">
                <a:latin typeface="Courier New" pitchFamily="49" charset="0"/>
                <a:cs typeface="Courier New" pitchFamily="49" charset="0"/>
              </a:rPr>
              <a:t>world</a:t>
            </a:r>
            <a:r>
              <a:rPr lang="cs-CZ" sz="2800" dirty="0" smtClean="0">
                <a:latin typeface="Courier New" pitchFamily="49" charset="0"/>
                <a:cs typeface="Courier New" pitchFamily="49" charset="0"/>
              </a:rPr>
              <a:t>!"; </a:t>
            </a:r>
          </a:p>
          <a:p>
            <a:pPr>
              <a:buNone/>
            </a:pPr>
            <a:r>
              <a:rPr lang="cs-CZ" sz="2800" dirty="0" smtClean="0">
                <a:latin typeface="Courier New" pitchFamily="49" charset="0"/>
                <a:cs typeface="Courier New" pitchFamily="49" charset="0"/>
              </a:rPr>
              <a:t>	 </a:t>
            </a:r>
            <a:r>
              <a:rPr lang="cs-CZ" sz="2800" dirty="0" err="1" smtClean="0">
                <a:latin typeface="Courier New" pitchFamily="49" charset="0"/>
                <a:cs typeface="Courier New" pitchFamily="49" charset="0"/>
              </a:rPr>
              <a:t>puts</a:t>
            </a:r>
            <a:r>
              <a:rPr lang="cs-CZ" sz="2800" dirty="0" smtClean="0">
                <a:latin typeface="Courier New" pitchFamily="49" charset="0"/>
                <a:cs typeface="Courier New" pitchFamily="49" charset="0"/>
              </a:rPr>
              <a:t>(</a:t>
            </a:r>
            <a:r>
              <a:rPr lang="cs-CZ" sz="2800" dirty="0" err="1" smtClean="0">
                <a:latin typeface="Courier New" pitchFamily="49" charset="0"/>
                <a:cs typeface="Courier New" pitchFamily="49" charset="0"/>
              </a:rPr>
              <a:t>msg</a:t>
            </a:r>
            <a:r>
              <a:rPr lang="cs-CZ" sz="2800" dirty="0" smtClean="0">
                <a:latin typeface="Courier New" pitchFamily="49" charset="0"/>
                <a:cs typeface="Courier New" pitchFamily="49" charset="0"/>
              </a:rPr>
              <a:t>); </a:t>
            </a:r>
          </a:p>
          <a:p>
            <a:pPr>
              <a:buNone/>
            </a:pPr>
            <a:r>
              <a:rPr lang="cs-CZ" sz="2800" dirty="0" smtClean="0">
                <a:latin typeface="Courier New" pitchFamily="49" charset="0"/>
                <a:cs typeface="Courier New" pitchFamily="49" charset="0"/>
              </a:rPr>
              <a:t>} </a:t>
            </a:r>
            <a:endParaRPr lang="cs-CZ" sz="2800" dirty="0">
              <a:latin typeface="Courier New" pitchFamily="49" charset="0"/>
              <a:cs typeface="Courier New" pitchFamily="49"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Totéž v objektovém C++</a:t>
            </a:r>
            <a:endParaRPr lang="cs-CZ" dirty="0"/>
          </a:p>
        </p:txBody>
      </p:sp>
      <p:sp>
        <p:nvSpPr>
          <p:cNvPr id="3" name="Zástupný symbol pro obsah 2"/>
          <p:cNvSpPr>
            <a:spLocks noGrp="1"/>
          </p:cNvSpPr>
          <p:nvPr>
            <p:ph idx="1"/>
          </p:nvPr>
        </p:nvSpPr>
        <p:spPr/>
        <p:txBody>
          <a:bodyPr>
            <a:normAutofit fontScale="47500" lnSpcReduction="20000"/>
          </a:bodyPr>
          <a:lstStyle/>
          <a:p>
            <a:pPr>
              <a:buNone/>
            </a:pPr>
            <a:r>
              <a:rPr lang="cs-CZ" sz="2400" dirty="0" smtClean="0">
                <a:latin typeface="Courier New" pitchFamily="49" charset="0"/>
                <a:cs typeface="Courier New" pitchFamily="49" charset="0"/>
              </a:rPr>
              <a:t>#</a:t>
            </a:r>
            <a:r>
              <a:rPr lang="cs-CZ" sz="2400" dirty="0" err="1" smtClean="0">
                <a:latin typeface="Courier New" pitchFamily="49" charset="0"/>
                <a:cs typeface="Courier New" pitchFamily="49" charset="0"/>
              </a:rPr>
              <a:t>include</a:t>
            </a:r>
            <a:r>
              <a:rPr lang="cs-CZ" sz="2400" dirty="0" smtClean="0">
                <a:latin typeface="Courier New" pitchFamily="49" charset="0"/>
                <a:cs typeface="Courier New" pitchFamily="49" charset="0"/>
              </a:rPr>
              <a:t> &lt;</a:t>
            </a:r>
            <a:r>
              <a:rPr lang="cs-CZ" sz="2400" dirty="0" err="1" smtClean="0">
                <a:latin typeface="Courier New" pitchFamily="49" charset="0"/>
                <a:cs typeface="Courier New" pitchFamily="49" charset="0"/>
              </a:rPr>
              <a:t>string.h</a:t>
            </a:r>
            <a:r>
              <a:rPr lang="cs-CZ" sz="2400" dirty="0" smtClean="0">
                <a:latin typeface="Courier New" pitchFamily="49" charset="0"/>
                <a:cs typeface="Courier New" pitchFamily="49" charset="0"/>
              </a:rPr>
              <a:t>&gt; </a:t>
            </a:r>
          </a:p>
          <a:p>
            <a:pPr>
              <a:buNone/>
            </a:pPr>
            <a:r>
              <a:rPr lang="cs-CZ" sz="2400" dirty="0" smtClean="0">
                <a:latin typeface="Courier New" pitchFamily="49" charset="0"/>
                <a:cs typeface="Courier New" pitchFamily="49" charset="0"/>
              </a:rPr>
              <a:t>#</a:t>
            </a:r>
            <a:r>
              <a:rPr lang="cs-CZ" sz="2400" dirty="0" err="1" smtClean="0">
                <a:latin typeface="Courier New" pitchFamily="49" charset="0"/>
                <a:cs typeface="Courier New" pitchFamily="49" charset="0"/>
              </a:rPr>
              <a:t>include</a:t>
            </a:r>
            <a:r>
              <a:rPr lang="cs-CZ" sz="2400" dirty="0" smtClean="0">
                <a:latin typeface="Courier New" pitchFamily="49" charset="0"/>
                <a:cs typeface="Courier New" pitchFamily="49" charset="0"/>
              </a:rPr>
              <a:t> &lt;</a:t>
            </a:r>
            <a:r>
              <a:rPr lang="cs-CZ" sz="2400" dirty="0" err="1" smtClean="0">
                <a:latin typeface="Courier New" pitchFamily="49" charset="0"/>
                <a:cs typeface="Courier New" pitchFamily="49" charset="0"/>
              </a:rPr>
              <a:t>stdio.h</a:t>
            </a:r>
            <a:r>
              <a:rPr lang="cs-CZ" sz="2400" dirty="0" smtClean="0">
                <a:latin typeface="Courier New" pitchFamily="49" charset="0"/>
                <a:cs typeface="Courier New" pitchFamily="49" charset="0"/>
              </a:rPr>
              <a:t>&gt; </a:t>
            </a:r>
          </a:p>
          <a:p>
            <a:pPr>
              <a:buNone/>
            </a:pPr>
            <a:endParaRPr lang="cs-CZ" sz="2400" dirty="0" smtClean="0">
              <a:latin typeface="Courier New" pitchFamily="49" charset="0"/>
              <a:cs typeface="Courier New" pitchFamily="49" charset="0"/>
            </a:endParaRPr>
          </a:p>
          <a:p>
            <a:pPr>
              <a:buNone/>
            </a:pPr>
            <a:r>
              <a:rPr lang="cs-CZ" sz="2400" dirty="0" err="1" smtClean="0">
                <a:latin typeface="Courier New" pitchFamily="49" charset="0"/>
                <a:cs typeface="Courier New" pitchFamily="49" charset="0"/>
              </a:rPr>
              <a:t>class</a:t>
            </a:r>
            <a:r>
              <a:rPr lang="cs-CZ" sz="2400" dirty="0" smtClean="0">
                <a:latin typeface="Courier New" pitchFamily="49" charset="0"/>
                <a:cs typeface="Courier New" pitchFamily="49" charset="0"/>
              </a:rPr>
              <a:t> </a:t>
            </a:r>
            <a:r>
              <a:rPr lang="cs-CZ" sz="2400" dirty="0" err="1" smtClean="0">
                <a:latin typeface="Courier New" pitchFamily="49" charset="0"/>
                <a:cs typeface="Courier New" pitchFamily="49" charset="0"/>
              </a:rPr>
              <a:t>Message</a:t>
            </a:r>
            <a:r>
              <a:rPr lang="cs-CZ" sz="2400" dirty="0" smtClean="0">
                <a:latin typeface="Courier New" pitchFamily="49" charset="0"/>
                <a:cs typeface="Courier New" pitchFamily="49" charset="0"/>
              </a:rPr>
              <a:t> // definuj třídu pro zprávu </a:t>
            </a:r>
          </a:p>
          <a:p>
            <a:pPr>
              <a:buNone/>
            </a:pPr>
            <a:r>
              <a:rPr lang="cs-CZ" sz="2400" dirty="0" smtClean="0">
                <a:latin typeface="Courier New" pitchFamily="49" charset="0"/>
                <a:cs typeface="Courier New" pitchFamily="49" charset="0"/>
              </a:rPr>
              <a:t>{ </a:t>
            </a:r>
            <a:r>
              <a:rPr lang="cs-CZ" sz="2400" dirty="0" err="1" smtClean="0">
                <a:latin typeface="Courier New" pitchFamily="49" charset="0"/>
                <a:cs typeface="Courier New" pitchFamily="49" charset="0"/>
              </a:rPr>
              <a:t>private</a:t>
            </a:r>
            <a:r>
              <a:rPr lang="cs-CZ" sz="2400" dirty="0" smtClean="0">
                <a:latin typeface="Courier New" pitchFamily="49" charset="0"/>
                <a:cs typeface="Courier New" pitchFamily="49" charset="0"/>
              </a:rPr>
              <a:t>: </a:t>
            </a:r>
          </a:p>
          <a:p>
            <a:pPr>
              <a:buNone/>
            </a:pPr>
            <a:r>
              <a:rPr lang="cs-CZ" sz="2400" dirty="0" smtClean="0">
                <a:latin typeface="Courier New" pitchFamily="49" charset="0"/>
                <a:cs typeface="Courier New" pitchFamily="49" charset="0"/>
              </a:rPr>
              <a:t>   </a:t>
            </a:r>
            <a:r>
              <a:rPr lang="cs-CZ" sz="2400" dirty="0" err="1" smtClean="0">
                <a:latin typeface="Courier New" pitchFamily="49" charset="0"/>
                <a:cs typeface="Courier New" pitchFamily="49" charset="0"/>
              </a:rPr>
              <a:t>char</a:t>
            </a:r>
            <a:r>
              <a:rPr lang="cs-CZ" sz="2400" dirty="0" smtClean="0">
                <a:latin typeface="Courier New" pitchFamily="49" charset="0"/>
                <a:cs typeface="Courier New" pitchFamily="49" charset="0"/>
              </a:rPr>
              <a:t> </a:t>
            </a:r>
            <a:r>
              <a:rPr lang="cs-CZ" sz="2400" dirty="0" err="1" smtClean="0">
                <a:latin typeface="Courier New" pitchFamily="49" charset="0"/>
                <a:cs typeface="Courier New" pitchFamily="49" charset="0"/>
              </a:rPr>
              <a:t>msg</a:t>
            </a:r>
            <a:r>
              <a:rPr lang="cs-CZ" sz="2400" dirty="0" smtClean="0">
                <a:latin typeface="Courier New" pitchFamily="49" charset="0"/>
                <a:cs typeface="Courier New" pitchFamily="49" charset="0"/>
              </a:rPr>
              <a:t>[50]; </a:t>
            </a:r>
          </a:p>
          <a:p>
            <a:pPr>
              <a:buNone/>
            </a:pPr>
            <a:r>
              <a:rPr lang="cs-CZ" sz="2400" dirty="0" smtClean="0">
                <a:latin typeface="Courier New" pitchFamily="49" charset="0"/>
                <a:cs typeface="Courier New" pitchFamily="49" charset="0"/>
              </a:rPr>
              <a:t>  public: </a:t>
            </a:r>
          </a:p>
          <a:p>
            <a:pPr>
              <a:buNone/>
            </a:pPr>
            <a:r>
              <a:rPr lang="cs-CZ" sz="2400" dirty="0" smtClean="0">
                <a:latin typeface="Courier New" pitchFamily="49" charset="0"/>
                <a:cs typeface="Courier New" pitchFamily="49" charset="0"/>
              </a:rPr>
              <a:t>   </a:t>
            </a:r>
            <a:r>
              <a:rPr lang="cs-CZ" sz="2400" dirty="0" err="1" smtClean="0">
                <a:latin typeface="Courier New" pitchFamily="49" charset="0"/>
                <a:cs typeface="Courier New" pitchFamily="49" charset="0"/>
              </a:rPr>
              <a:t>Message</a:t>
            </a:r>
            <a:r>
              <a:rPr lang="cs-CZ" sz="2400" dirty="0" smtClean="0">
                <a:latin typeface="Courier New" pitchFamily="49" charset="0"/>
                <a:cs typeface="Courier New" pitchFamily="49" charset="0"/>
              </a:rPr>
              <a:t>(</a:t>
            </a:r>
            <a:r>
              <a:rPr lang="cs-CZ" sz="2400" dirty="0" err="1" smtClean="0">
                <a:latin typeface="Courier New" pitchFamily="49" charset="0"/>
                <a:cs typeface="Courier New" pitchFamily="49" charset="0"/>
              </a:rPr>
              <a:t>char</a:t>
            </a:r>
            <a:r>
              <a:rPr lang="cs-CZ" sz="2400" dirty="0" smtClean="0">
                <a:latin typeface="Courier New" pitchFamily="49" charset="0"/>
                <a:cs typeface="Courier New" pitchFamily="49" charset="0"/>
              </a:rPr>
              <a:t>* s) </a:t>
            </a:r>
          </a:p>
          <a:p>
            <a:pPr>
              <a:buNone/>
            </a:pPr>
            <a:r>
              <a:rPr lang="cs-CZ" sz="2400" dirty="0" smtClean="0">
                <a:latin typeface="Courier New" pitchFamily="49" charset="0"/>
                <a:cs typeface="Courier New" pitchFamily="49" charset="0"/>
              </a:rPr>
              <a:t>          {</a:t>
            </a:r>
          </a:p>
          <a:p>
            <a:pPr>
              <a:buNone/>
            </a:pPr>
            <a:r>
              <a:rPr lang="cs-CZ" sz="2400" dirty="0" smtClean="0">
                <a:latin typeface="Courier New" pitchFamily="49" charset="0"/>
                <a:cs typeface="Courier New" pitchFamily="49" charset="0"/>
              </a:rPr>
              <a:t>		   </a:t>
            </a:r>
            <a:r>
              <a:rPr lang="cs-CZ" sz="2400" dirty="0" err="1" smtClean="0">
                <a:latin typeface="Courier New" pitchFamily="49" charset="0"/>
                <a:cs typeface="Courier New" pitchFamily="49" charset="0"/>
              </a:rPr>
              <a:t>strcpy</a:t>
            </a:r>
            <a:r>
              <a:rPr lang="cs-CZ" sz="2400" dirty="0" smtClean="0">
                <a:latin typeface="Courier New" pitchFamily="49" charset="0"/>
                <a:cs typeface="Courier New" pitchFamily="49" charset="0"/>
              </a:rPr>
              <a:t>(</a:t>
            </a:r>
            <a:r>
              <a:rPr lang="cs-CZ" sz="2400" dirty="0" err="1" smtClean="0">
                <a:latin typeface="Courier New" pitchFamily="49" charset="0"/>
                <a:cs typeface="Courier New" pitchFamily="49" charset="0"/>
              </a:rPr>
              <a:t>msg</a:t>
            </a:r>
            <a:r>
              <a:rPr lang="cs-CZ" sz="2400" dirty="0" smtClean="0">
                <a:latin typeface="Courier New" pitchFamily="49" charset="0"/>
                <a:cs typeface="Courier New" pitchFamily="49" charset="0"/>
              </a:rPr>
              <a:t>,s);</a:t>
            </a:r>
          </a:p>
          <a:p>
            <a:pPr>
              <a:buNone/>
            </a:pPr>
            <a:r>
              <a:rPr lang="cs-CZ" sz="2400" dirty="0" smtClean="0">
                <a:latin typeface="Courier New" pitchFamily="49" charset="0"/>
                <a:cs typeface="Courier New" pitchFamily="49" charset="0"/>
              </a:rPr>
              <a:t>		}; </a:t>
            </a:r>
          </a:p>
          <a:p>
            <a:pPr>
              <a:buNone/>
            </a:pPr>
            <a:r>
              <a:rPr lang="cs-CZ" sz="2400" dirty="0" smtClean="0">
                <a:latin typeface="Courier New" pitchFamily="49" charset="0"/>
                <a:cs typeface="Courier New" pitchFamily="49" charset="0"/>
              </a:rPr>
              <a:t>   </a:t>
            </a:r>
            <a:r>
              <a:rPr lang="cs-CZ" sz="2400" dirty="0" err="1" smtClean="0">
                <a:latin typeface="Courier New" pitchFamily="49" charset="0"/>
                <a:cs typeface="Courier New" pitchFamily="49" charset="0"/>
              </a:rPr>
              <a:t>void</a:t>
            </a:r>
            <a:r>
              <a:rPr lang="cs-CZ" sz="2400" dirty="0" smtClean="0">
                <a:latin typeface="Courier New" pitchFamily="49" charset="0"/>
                <a:cs typeface="Courier New" pitchFamily="49" charset="0"/>
              </a:rPr>
              <a:t> </a:t>
            </a:r>
            <a:r>
              <a:rPr lang="cs-CZ" sz="2400" dirty="0" err="1" smtClean="0">
                <a:latin typeface="Courier New" pitchFamily="49" charset="0"/>
                <a:cs typeface="Courier New" pitchFamily="49" charset="0"/>
              </a:rPr>
              <a:t>print</a:t>
            </a:r>
            <a:r>
              <a:rPr lang="cs-CZ" sz="2400" dirty="0" smtClean="0">
                <a:latin typeface="Courier New" pitchFamily="49" charset="0"/>
                <a:cs typeface="Courier New" pitchFamily="49" charset="0"/>
              </a:rPr>
              <a:t>() </a:t>
            </a:r>
          </a:p>
          <a:p>
            <a:pPr>
              <a:buNone/>
            </a:pPr>
            <a:r>
              <a:rPr lang="cs-CZ" sz="2400" dirty="0" smtClean="0">
                <a:latin typeface="Courier New" pitchFamily="49" charset="0"/>
                <a:cs typeface="Courier New" pitchFamily="49" charset="0"/>
              </a:rPr>
              <a:t>          {</a:t>
            </a:r>
          </a:p>
          <a:p>
            <a:pPr>
              <a:buNone/>
            </a:pPr>
            <a:r>
              <a:rPr lang="cs-CZ" sz="2400" dirty="0" smtClean="0">
                <a:latin typeface="Courier New" pitchFamily="49" charset="0"/>
                <a:cs typeface="Courier New" pitchFamily="49" charset="0"/>
              </a:rPr>
              <a:t>		   </a:t>
            </a:r>
            <a:r>
              <a:rPr lang="cs-CZ" sz="2400" dirty="0" err="1" smtClean="0">
                <a:latin typeface="Courier New" pitchFamily="49" charset="0"/>
                <a:cs typeface="Courier New" pitchFamily="49" charset="0"/>
              </a:rPr>
              <a:t>puts</a:t>
            </a:r>
            <a:r>
              <a:rPr lang="cs-CZ" sz="2400" dirty="0" smtClean="0">
                <a:latin typeface="Courier New" pitchFamily="49" charset="0"/>
                <a:cs typeface="Courier New" pitchFamily="49" charset="0"/>
              </a:rPr>
              <a:t>(</a:t>
            </a:r>
            <a:r>
              <a:rPr lang="cs-CZ" sz="2400" dirty="0" err="1" smtClean="0">
                <a:latin typeface="Courier New" pitchFamily="49" charset="0"/>
                <a:cs typeface="Courier New" pitchFamily="49" charset="0"/>
              </a:rPr>
              <a:t>msg</a:t>
            </a:r>
            <a:r>
              <a:rPr lang="cs-CZ" sz="2400" dirty="0" smtClean="0">
                <a:latin typeface="Courier New" pitchFamily="49" charset="0"/>
                <a:cs typeface="Courier New" pitchFamily="49" charset="0"/>
              </a:rPr>
              <a:t>);</a:t>
            </a:r>
          </a:p>
          <a:p>
            <a:pPr>
              <a:buNone/>
            </a:pPr>
            <a:r>
              <a:rPr lang="cs-CZ" sz="2400" dirty="0" smtClean="0">
                <a:latin typeface="Courier New" pitchFamily="49" charset="0"/>
                <a:cs typeface="Courier New" pitchFamily="49" charset="0"/>
              </a:rPr>
              <a:t>	      }; </a:t>
            </a:r>
          </a:p>
          <a:p>
            <a:pPr>
              <a:buNone/>
            </a:pPr>
            <a:r>
              <a:rPr lang="cs-CZ" sz="2400" dirty="0" smtClean="0">
                <a:latin typeface="Courier New" pitchFamily="49" charset="0"/>
                <a:cs typeface="Courier New" pitchFamily="49" charset="0"/>
              </a:rPr>
              <a:t>}; </a:t>
            </a:r>
          </a:p>
          <a:p>
            <a:pPr>
              <a:buNone/>
            </a:pPr>
            <a:endParaRPr lang="cs-CZ" sz="2400" dirty="0" smtClean="0">
              <a:latin typeface="Courier New" pitchFamily="49" charset="0"/>
              <a:cs typeface="Courier New" pitchFamily="49" charset="0"/>
            </a:endParaRPr>
          </a:p>
          <a:p>
            <a:pPr>
              <a:buNone/>
            </a:pPr>
            <a:r>
              <a:rPr lang="cs-CZ" sz="2400" dirty="0" err="1" smtClean="0">
                <a:latin typeface="Courier New" pitchFamily="49" charset="0"/>
                <a:cs typeface="Courier New" pitchFamily="49" charset="0"/>
              </a:rPr>
              <a:t>void</a:t>
            </a:r>
            <a:r>
              <a:rPr lang="cs-CZ" sz="2400" dirty="0" smtClean="0">
                <a:latin typeface="Courier New" pitchFamily="49" charset="0"/>
                <a:cs typeface="Courier New" pitchFamily="49" charset="0"/>
              </a:rPr>
              <a:t> </a:t>
            </a:r>
            <a:r>
              <a:rPr lang="cs-CZ" sz="2400" dirty="0" err="1" smtClean="0">
                <a:latin typeface="Courier New" pitchFamily="49" charset="0"/>
                <a:cs typeface="Courier New" pitchFamily="49" charset="0"/>
              </a:rPr>
              <a:t>main</a:t>
            </a:r>
            <a:r>
              <a:rPr lang="cs-CZ" sz="2400" dirty="0" smtClean="0">
                <a:latin typeface="Courier New" pitchFamily="49" charset="0"/>
                <a:cs typeface="Courier New" pitchFamily="49" charset="0"/>
              </a:rPr>
              <a:t>() </a:t>
            </a:r>
          </a:p>
          <a:p>
            <a:pPr>
              <a:buNone/>
            </a:pPr>
            <a:r>
              <a:rPr lang="cs-CZ" sz="2400" dirty="0" smtClean="0">
                <a:latin typeface="Courier New" pitchFamily="49" charset="0"/>
                <a:cs typeface="Courier New" pitchFamily="49" charset="0"/>
              </a:rPr>
              <a:t>{ </a:t>
            </a:r>
          </a:p>
          <a:p>
            <a:pPr>
              <a:buNone/>
            </a:pPr>
            <a:r>
              <a:rPr lang="cs-CZ" sz="2400" dirty="0" smtClean="0">
                <a:latin typeface="Courier New" pitchFamily="49" charset="0"/>
                <a:cs typeface="Courier New" pitchFamily="49" charset="0"/>
              </a:rPr>
              <a:t>	m = </a:t>
            </a:r>
            <a:r>
              <a:rPr lang="cs-CZ" sz="2400" dirty="0" err="1" smtClean="0">
                <a:latin typeface="Courier New" pitchFamily="49" charset="0"/>
                <a:cs typeface="Courier New" pitchFamily="49" charset="0"/>
              </a:rPr>
              <a:t>new</a:t>
            </a:r>
            <a:r>
              <a:rPr lang="cs-CZ" sz="2400" dirty="0" smtClean="0">
                <a:latin typeface="Courier New" pitchFamily="49" charset="0"/>
                <a:cs typeface="Courier New" pitchFamily="49" charset="0"/>
              </a:rPr>
              <a:t> </a:t>
            </a:r>
            <a:r>
              <a:rPr lang="cs-CZ" sz="2400" dirty="0" err="1" smtClean="0">
                <a:latin typeface="Courier New" pitchFamily="49" charset="0"/>
                <a:cs typeface="Courier New" pitchFamily="49" charset="0"/>
              </a:rPr>
              <a:t>Message</a:t>
            </a:r>
            <a:r>
              <a:rPr lang="cs-CZ" sz="2400" dirty="0" smtClean="0">
                <a:latin typeface="Courier New" pitchFamily="49" charset="0"/>
                <a:cs typeface="Courier New" pitchFamily="49" charset="0"/>
              </a:rPr>
              <a:t>("</a:t>
            </a:r>
            <a:r>
              <a:rPr lang="cs-CZ" sz="2400" dirty="0" err="1" smtClean="0">
                <a:latin typeface="Courier New" pitchFamily="49" charset="0"/>
                <a:cs typeface="Courier New" pitchFamily="49" charset="0"/>
              </a:rPr>
              <a:t>Hello</a:t>
            </a:r>
            <a:r>
              <a:rPr lang="cs-CZ" sz="2400" dirty="0" smtClean="0">
                <a:latin typeface="Courier New" pitchFamily="49" charset="0"/>
                <a:cs typeface="Courier New" pitchFamily="49" charset="0"/>
              </a:rPr>
              <a:t> </a:t>
            </a:r>
            <a:r>
              <a:rPr lang="cs-CZ" sz="2400" dirty="0" err="1" smtClean="0">
                <a:latin typeface="Courier New" pitchFamily="49" charset="0"/>
                <a:cs typeface="Courier New" pitchFamily="49" charset="0"/>
              </a:rPr>
              <a:t>World</a:t>
            </a:r>
            <a:r>
              <a:rPr lang="cs-CZ" sz="2400" dirty="0" smtClean="0">
                <a:latin typeface="Courier New" pitchFamily="49" charset="0"/>
                <a:cs typeface="Courier New" pitchFamily="49" charset="0"/>
              </a:rPr>
              <a:t>!");        // instance třídy</a:t>
            </a:r>
          </a:p>
          <a:p>
            <a:pPr>
              <a:buNone/>
            </a:pPr>
            <a:r>
              <a:rPr lang="cs-CZ" sz="2400" dirty="0" smtClean="0">
                <a:latin typeface="Courier New" pitchFamily="49" charset="0"/>
                <a:cs typeface="Courier New" pitchFamily="49" charset="0"/>
              </a:rPr>
              <a:t>	m-&gt;</a:t>
            </a:r>
            <a:r>
              <a:rPr lang="cs-CZ" sz="2400" dirty="0" err="1" smtClean="0">
                <a:latin typeface="Courier New" pitchFamily="49" charset="0"/>
                <a:cs typeface="Courier New" pitchFamily="49" charset="0"/>
              </a:rPr>
              <a:t>print</a:t>
            </a:r>
            <a:r>
              <a:rPr lang="cs-CZ" sz="2400" dirty="0" smtClean="0">
                <a:latin typeface="Courier New" pitchFamily="49" charset="0"/>
                <a:cs typeface="Courier New" pitchFamily="49" charset="0"/>
              </a:rPr>
              <a:t>(); 			 // volám metodu </a:t>
            </a:r>
            <a:r>
              <a:rPr lang="cs-CZ" sz="2400" dirty="0" err="1" smtClean="0">
                <a:latin typeface="Courier New" pitchFamily="49" charset="0"/>
                <a:cs typeface="Courier New" pitchFamily="49" charset="0"/>
              </a:rPr>
              <a:t>print</a:t>
            </a:r>
            <a:endParaRPr lang="cs-CZ" sz="2400" dirty="0" smtClean="0">
              <a:latin typeface="Courier New" pitchFamily="49" charset="0"/>
              <a:cs typeface="Courier New" pitchFamily="49" charset="0"/>
            </a:endParaRPr>
          </a:p>
          <a:p>
            <a:pPr>
              <a:buNone/>
            </a:pPr>
            <a:r>
              <a:rPr lang="cs-CZ" sz="2400" dirty="0" smtClean="0">
                <a:latin typeface="Courier New" pitchFamily="49" charset="0"/>
                <a:cs typeface="Courier New" pitchFamily="49" charset="0"/>
              </a:rPr>
              <a:t>	</a:t>
            </a:r>
            <a:r>
              <a:rPr lang="cs-CZ" sz="2400" dirty="0" err="1" smtClean="0">
                <a:latin typeface="Courier New" pitchFamily="49" charset="0"/>
                <a:cs typeface="Courier New" pitchFamily="49" charset="0"/>
              </a:rPr>
              <a:t>delete</a:t>
            </a:r>
            <a:r>
              <a:rPr lang="cs-CZ" sz="2400" dirty="0" smtClean="0">
                <a:latin typeface="Courier New" pitchFamily="49" charset="0"/>
                <a:cs typeface="Courier New" pitchFamily="49" charset="0"/>
              </a:rPr>
              <a:t> m; 			 // uvolňuji paměť </a:t>
            </a:r>
          </a:p>
          <a:p>
            <a:pPr>
              <a:buNone/>
            </a:pPr>
            <a:r>
              <a:rPr lang="cs-CZ" sz="2400" dirty="0" smtClean="0">
                <a:latin typeface="Courier New" pitchFamily="49" charset="0"/>
                <a:cs typeface="Courier New" pitchFamily="49" charset="0"/>
              </a:rPr>
              <a:t>} </a:t>
            </a:r>
            <a:endParaRPr lang="cs-CZ" sz="2400" dirty="0">
              <a:latin typeface="Courier New" pitchFamily="49" charset="0"/>
              <a:cs typeface="Courier New" pitchFamily="49"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COBOL</a:t>
            </a:r>
            <a:endParaRPr lang="cs-CZ" dirty="0"/>
          </a:p>
        </p:txBody>
      </p:sp>
      <p:sp>
        <p:nvSpPr>
          <p:cNvPr id="3" name="Zástupný symbol pro obsah 2"/>
          <p:cNvSpPr>
            <a:spLocks noGrp="1"/>
          </p:cNvSpPr>
          <p:nvPr>
            <p:ph idx="1"/>
          </p:nvPr>
        </p:nvSpPr>
        <p:spPr/>
        <p:txBody>
          <a:bodyPr>
            <a:normAutofit fontScale="70000" lnSpcReduction="20000"/>
          </a:bodyPr>
          <a:lstStyle/>
          <a:p>
            <a:pPr>
              <a:buNone/>
            </a:pPr>
            <a:r>
              <a:rPr lang="cs-CZ" dirty="0" smtClean="0">
                <a:latin typeface="Courier New" pitchFamily="49" charset="0"/>
                <a:cs typeface="Courier New" pitchFamily="49" charset="0"/>
              </a:rPr>
              <a:t>IDENTIFICATION DIVISION. PROGRAM-ID. HELLO-PROG. ******************************* ENVIRONMENT DIVISION. </a:t>
            </a:r>
          </a:p>
          <a:p>
            <a:pPr>
              <a:buNone/>
            </a:pPr>
            <a:r>
              <a:rPr lang="cs-CZ" dirty="0" smtClean="0">
                <a:latin typeface="Courier New" pitchFamily="49" charset="0"/>
                <a:cs typeface="Courier New" pitchFamily="49" charset="0"/>
              </a:rPr>
              <a:t>   CONFIGURATION SECTION. </a:t>
            </a:r>
          </a:p>
          <a:p>
            <a:pPr>
              <a:buNone/>
            </a:pPr>
            <a:r>
              <a:rPr lang="cs-CZ" dirty="0" smtClean="0">
                <a:latin typeface="Courier New" pitchFamily="49" charset="0"/>
                <a:cs typeface="Courier New" pitchFamily="49" charset="0"/>
              </a:rPr>
              <a:t>     SOURCE-COMPUTER. IBM-PC. </a:t>
            </a:r>
          </a:p>
          <a:p>
            <a:pPr>
              <a:buNone/>
            </a:pPr>
            <a:r>
              <a:rPr lang="cs-CZ" dirty="0" smtClean="0">
                <a:latin typeface="Courier New" pitchFamily="49" charset="0"/>
                <a:cs typeface="Courier New" pitchFamily="49" charset="0"/>
              </a:rPr>
              <a:t>     OBJECT-COMPUTER. IBM-PC. ******************************** </a:t>
            </a:r>
          </a:p>
          <a:p>
            <a:pPr>
              <a:buNone/>
            </a:pPr>
            <a:r>
              <a:rPr lang="cs-CZ" dirty="0" smtClean="0">
                <a:latin typeface="Courier New" pitchFamily="49" charset="0"/>
                <a:cs typeface="Courier New" pitchFamily="49" charset="0"/>
              </a:rPr>
              <a:t>  DATA DIVISION. ******************************** PROCEDURE DIVISION. </a:t>
            </a:r>
          </a:p>
          <a:p>
            <a:pPr>
              <a:buNone/>
            </a:pPr>
            <a:r>
              <a:rPr lang="cs-CZ" dirty="0" smtClean="0">
                <a:latin typeface="Courier New" pitchFamily="49" charset="0"/>
                <a:cs typeface="Courier New" pitchFamily="49" charset="0"/>
              </a:rPr>
              <a:t>	  DISPLAY-PARA. </a:t>
            </a:r>
          </a:p>
          <a:p>
            <a:pPr>
              <a:buNone/>
            </a:pPr>
            <a:r>
              <a:rPr lang="cs-CZ" dirty="0" smtClean="0">
                <a:latin typeface="Courier New" pitchFamily="49" charset="0"/>
                <a:cs typeface="Courier New" pitchFamily="49" charset="0"/>
              </a:rPr>
              <a:t>		DISPLAY "HELLO WORLD FROM COBOL!". </a:t>
            </a:r>
          </a:p>
          <a:p>
            <a:pPr>
              <a:buNone/>
            </a:pPr>
            <a:r>
              <a:rPr lang="cs-CZ" dirty="0" smtClean="0">
                <a:latin typeface="Courier New" pitchFamily="49" charset="0"/>
                <a:cs typeface="Courier New" pitchFamily="49" charset="0"/>
              </a:rPr>
              <a:t>	END-PARA. </a:t>
            </a:r>
          </a:p>
          <a:p>
            <a:pPr>
              <a:buNone/>
            </a:pPr>
            <a:r>
              <a:rPr lang="cs-CZ" dirty="0" smtClean="0">
                <a:latin typeface="Courier New" pitchFamily="49" charset="0"/>
                <a:cs typeface="Courier New" pitchFamily="49" charset="0"/>
              </a:rPr>
              <a:t>	STOP RUN. </a:t>
            </a:r>
            <a:endParaRPr lang="cs-CZ" dirty="0">
              <a:latin typeface="Courier New" pitchFamily="49" charset="0"/>
              <a:cs typeface="Courier New" pitchFamily="49"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a:t>
            </a:r>
            <a:endParaRPr lang="cs-CZ" dirty="0"/>
          </a:p>
        </p:txBody>
      </p:sp>
      <p:sp>
        <p:nvSpPr>
          <p:cNvPr id="3" name="Zástupný symbol pro obsah 2"/>
          <p:cNvSpPr>
            <a:spLocks noGrp="1"/>
          </p:cNvSpPr>
          <p:nvPr>
            <p:ph idx="1"/>
          </p:nvPr>
        </p:nvSpPr>
        <p:spPr/>
        <p:txBody>
          <a:bodyPr/>
          <a:lstStyle/>
          <a:p>
            <a:pPr>
              <a:buNone/>
            </a:pPr>
            <a:r>
              <a:rPr lang="en-US" dirty="0" smtClean="0"/>
              <a:t>LET MSG$ = "Hello World" </a:t>
            </a:r>
            <a:endParaRPr lang="cs-CZ" dirty="0" smtClean="0"/>
          </a:p>
          <a:p>
            <a:pPr>
              <a:buNone/>
            </a:pPr>
            <a:r>
              <a:rPr lang="en-US" dirty="0" smtClean="0"/>
              <a:t>PRINT MSG$; </a:t>
            </a:r>
            <a:endParaRPr lang="cs-CZ"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LISP – funkcionální jazyk</a:t>
            </a:r>
            <a:endParaRPr lang="cs-CZ" dirty="0"/>
          </a:p>
        </p:txBody>
      </p:sp>
      <p:sp>
        <p:nvSpPr>
          <p:cNvPr id="3" name="Zástupný symbol pro obsah 2"/>
          <p:cNvSpPr>
            <a:spLocks noGrp="1"/>
          </p:cNvSpPr>
          <p:nvPr>
            <p:ph idx="1"/>
          </p:nvPr>
        </p:nvSpPr>
        <p:spPr/>
        <p:txBody>
          <a:bodyPr/>
          <a:lstStyle/>
          <a:p>
            <a:pPr>
              <a:buNone/>
            </a:pPr>
            <a:r>
              <a:rPr lang="en-US" dirty="0" smtClean="0"/>
              <a:t>( (</a:t>
            </a:r>
            <a:r>
              <a:rPr lang="en-US" dirty="0" err="1" smtClean="0"/>
              <a:t>setq</a:t>
            </a:r>
            <a:r>
              <a:rPr lang="en-US" dirty="0" smtClean="0"/>
              <a:t> </a:t>
            </a:r>
            <a:r>
              <a:rPr lang="en-US" dirty="0" err="1" smtClean="0"/>
              <a:t>msg</a:t>
            </a:r>
            <a:r>
              <a:rPr lang="en-US" dirty="0" smtClean="0"/>
              <a:t> "Hello World") (print '</a:t>
            </a:r>
            <a:r>
              <a:rPr lang="en-US" dirty="0" err="1" smtClean="0"/>
              <a:t>msg</a:t>
            </a:r>
            <a:r>
              <a:rPr lang="en-US" dirty="0" smtClean="0"/>
              <a:t>))</a:t>
            </a:r>
            <a:endParaRPr lang="cs-CZ" dirty="0" smtClean="0"/>
          </a:p>
          <a:p>
            <a:pPr>
              <a:buNone/>
            </a:pPr>
            <a:endParaRPr lang="cs-CZ" dirty="0" smtClean="0"/>
          </a:p>
          <a:p>
            <a:pPr>
              <a:buNone/>
            </a:pPr>
            <a:endParaRPr lang="cs-CZ" dirty="0" smtClean="0"/>
          </a:p>
          <a:p>
            <a:pPr>
              <a:buNone/>
            </a:pPr>
            <a:endParaRPr lang="cs-CZ" dirty="0" smtClean="0"/>
          </a:p>
          <a:p>
            <a:pPr>
              <a:buNone/>
            </a:pPr>
            <a:r>
              <a:rPr lang="cs-CZ" dirty="0" smtClean="0"/>
              <a:t>LISP = List </a:t>
            </a:r>
            <a:r>
              <a:rPr lang="cs-CZ" dirty="0" err="1" smtClean="0"/>
              <a:t>Processing</a:t>
            </a:r>
            <a:r>
              <a:rPr lang="en-US" dirty="0" smtClean="0"/>
              <a:t> </a:t>
            </a:r>
            <a:endParaRPr lang="cs-CZ" dirty="0" smtClean="0"/>
          </a:p>
          <a:p>
            <a:pPr>
              <a:buNone/>
            </a:pPr>
            <a:r>
              <a:rPr lang="cs-CZ" dirty="0" smtClean="0"/>
              <a:t>nebo</a:t>
            </a:r>
          </a:p>
          <a:p>
            <a:pPr>
              <a:buNone/>
            </a:pPr>
            <a:r>
              <a:rPr lang="en-US" i="1" dirty="0" smtClean="0"/>
              <a:t>Lots of Irrelevant Silly Parentheses</a:t>
            </a:r>
            <a:r>
              <a:rPr lang="cs-CZ" i="1" dirty="0" smtClean="0"/>
              <a:t>  </a:t>
            </a:r>
            <a:r>
              <a:rPr lang="cs-CZ" i="1" dirty="0" smtClean="0">
                <a:sym typeface="Wingdings" pitchFamily="2" charset="2"/>
              </a:rPr>
              <a:t></a:t>
            </a:r>
            <a:endParaRPr lang="cs-CZ"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Prolog – logický jazyk</a:t>
            </a:r>
            <a:endParaRPr lang="cs-CZ" dirty="0"/>
          </a:p>
        </p:txBody>
      </p:sp>
      <p:sp>
        <p:nvSpPr>
          <p:cNvPr id="3" name="Zástupný symbol pro obsah 2"/>
          <p:cNvSpPr>
            <a:spLocks noGrp="1"/>
          </p:cNvSpPr>
          <p:nvPr>
            <p:ph idx="1"/>
          </p:nvPr>
        </p:nvSpPr>
        <p:spPr/>
        <p:txBody>
          <a:bodyPr/>
          <a:lstStyle/>
          <a:p>
            <a:pPr>
              <a:buNone/>
            </a:pPr>
            <a:r>
              <a:rPr lang="en-US" dirty="0" smtClean="0"/>
              <a:t>Message is "Hello World" </a:t>
            </a:r>
            <a:endParaRPr lang="cs-CZ" dirty="0" smtClean="0"/>
          </a:p>
          <a:p>
            <a:pPr>
              <a:buNone/>
            </a:pPr>
            <a:r>
              <a:rPr lang="en-US" dirty="0" smtClean="0"/>
              <a:t>Message? </a:t>
            </a:r>
            <a:endParaRPr lang="cs-CZ" dirty="0" smtClean="0"/>
          </a:p>
          <a:p>
            <a:pPr>
              <a:buNone/>
            </a:pPr>
            <a:endParaRPr lang="cs-CZ" dirty="0" smtClean="0"/>
          </a:p>
          <a:p>
            <a:pPr>
              <a:buNone/>
            </a:pPr>
            <a:endParaRPr lang="cs-CZ" dirty="0" smtClean="0"/>
          </a:p>
          <a:p>
            <a:pPr>
              <a:buFontTx/>
              <a:buChar char="-"/>
            </a:pPr>
            <a:r>
              <a:rPr lang="cs-CZ" dirty="0" smtClean="0"/>
              <a:t>Popisuje co se má stát</a:t>
            </a:r>
          </a:p>
          <a:p>
            <a:pPr>
              <a:buFontTx/>
              <a:buChar char="-"/>
            </a:pPr>
            <a:r>
              <a:rPr lang="cs-CZ" dirty="0" smtClean="0"/>
              <a:t>Systém rozhodne, jak se to stane</a:t>
            </a:r>
            <a:endParaRPr lang="cs-CZ"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SmallTalk</a:t>
            </a:r>
            <a:endParaRPr lang="cs-CZ" dirty="0"/>
          </a:p>
        </p:txBody>
      </p:sp>
      <p:sp>
        <p:nvSpPr>
          <p:cNvPr id="3" name="Zástupný symbol pro obsah 2"/>
          <p:cNvSpPr>
            <a:spLocks noGrp="1"/>
          </p:cNvSpPr>
          <p:nvPr>
            <p:ph idx="1"/>
          </p:nvPr>
        </p:nvSpPr>
        <p:spPr/>
        <p:txBody>
          <a:bodyPr/>
          <a:lstStyle/>
          <a:p>
            <a:pPr>
              <a:buNone/>
            </a:pPr>
            <a:r>
              <a:rPr lang="en-US" dirty="0" smtClean="0"/>
              <a:t>message := string new: "Hello World". </a:t>
            </a:r>
            <a:endParaRPr lang="cs-CZ" dirty="0" smtClean="0"/>
          </a:p>
          <a:p>
            <a:pPr>
              <a:buNone/>
            </a:pPr>
            <a:r>
              <a:rPr lang="en-US" dirty="0" smtClean="0"/>
              <a:t>message display. </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Druhy algoritmů</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t>Rekurzivní a iterativní</a:t>
            </a:r>
            <a:r>
              <a:rPr lang="cs-CZ" dirty="0" smtClean="0"/>
              <a:t> (</a:t>
            </a:r>
            <a:r>
              <a:rPr lang="cs-CZ" dirty="0" err="1" smtClean="0"/>
              <a:t>itertaivní</a:t>
            </a:r>
            <a:r>
              <a:rPr lang="cs-CZ" dirty="0" smtClean="0"/>
              <a:t> – opakování bloku, rekurzivní – volá sám sebe)</a:t>
            </a:r>
            <a:endParaRPr lang="cs-CZ" b="1" dirty="0" smtClean="0"/>
          </a:p>
          <a:p>
            <a:r>
              <a:rPr lang="cs-CZ" b="1" dirty="0" smtClean="0"/>
              <a:t>„Hladové“ </a:t>
            </a:r>
            <a:r>
              <a:rPr lang="cs-CZ" dirty="0" smtClean="0"/>
              <a:t>(</a:t>
            </a:r>
            <a:r>
              <a:rPr lang="cs-CZ" dirty="0" err="1"/>
              <a:t>G</a:t>
            </a:r>
            <a:r>
              <a:rPr lang="cs-CZ" dirty="0" err="1" smtClean="0"/>
              <a:t>reedy</a:t>
            </a:r>
            <a:r>
              <a:rPr lang="cs-CZ" dirty="0" smtClean="0"/>
              <a:t> </a:t>
            </a:r>
            <a:r>
              <a:rPr lang="cs-CZ" dirty="0" err="1"/>
              <a:t>S</a:t>
            </a:r>
            <a:r>
              <a:rPr lang="cs-CZ" dirty="0" err="1" smtClean="0"/>
              <a:t>earch</a:t>
            </a:r>
            <a:r>
              <a:rPr lang="cs-CZ" dirty="0" smtClean="0"/>
              <a:t>) – řešení po jednotlivých rozhodnutích, která jsou-li učiněna, už nejsou revidována, lokální minima – problém „obchodního cestujícího“, optimalizace – účelová funkce</a:t>
            </a:r>
          </a:p>
          <a:p>
            <a:r>
              <a:rPr lang="cs-CZ" b="1" dirty="0" smtClean="0"/>
              <a:t>Dynamické programování </a:t>
            </a:r>
            <a:r>
              <a:rPr lang="cs-CZ" dirty="0" smtClean="0"/>
              <a:t>– řeší od nejjednodušších částí po nejsložitější a využívá výsledky již vyřešených podproblémů – zkoumání všech možností; metoda hrubé síly</a:t>
            </a:r>
          </a:p>
          <a:p>
            <a:r>
              <a:rPr lang="cs-CZ" b="1" dirty="0" smtClean="0"/>
              <a:t>„rozděl a panuj“ </a:t>
            </a:r>
            <a:r>
              <a:rPr lang="cs-CZ" dirty="0" smtClean="0"/>
              <a:t>(</a:t>
            </a:r>
            <a:r>
              <a:rPr lang="cs-CZ" dirty="0" err="1"/>
              <a:t>D</a:t>
            </a:r>
            <a:r>
              <a:rPr lang="cs-CZ" dirty="0" err="1" smtClean="0"/>
              <a:t>ivide</a:t>
            </a:r>
            <a:r>
              <a:rPr lang="cs-CZ" dirty="0" smtClean="0"/>
              <a:t> and </a:t>
            </a:r>
            <a:r>
              <a:rPr lang="cs-CZ" dirty="0" err="1"/>
              <a:t>C</a:t>
            </a:r>
            <a:r>
              <a:rPr lang="cs-CZ" dirty="0" err="1" smtClean="0"/>
              <a:t>onquer</a:t>
            </a:r>
            <a:r>
              <a:rPr lang="cs-CZ" dirty="0" smtClean="0"/>
              <a:t>) – dělí problém na triviální části, které lze řešit přímo, využití rekurze – FFT, </a:t>
            </a:r>
            <a:r>
              <a:rPr lang="cs-CZ" dirty="0" err="1" smtClean="0"/>
              <a:t>Quick</a:t>
            </a:r>
            <a:r>
              <a:rPr lang="cs-CZ" dirty="0" smtClean="0"/>
              <a:t> Sort, …</a:t>
            </a:r>
          </a:p>
          <a:p>
            <a:r>
              <a:rPr lang="cs-CZ" b="1" dirty="0" smtClean="0"/>
              <a:t>Pravděpodobnostní </a:t>
            </a:r>
            <a:r>
              <a:rPr lang="cs-CZ" dirty="0" smtClean="0"/>
              <a:t>(probabilistické) – binární výpočetní strom, v každém uzlu „hod mincí“</a:t>
            </a:r>
          </a:p>
          <a:p>
            <a:r>
              <a:rPr lang="cs-CZ" b="1" dirty="0" smtClean="0"/>
              <a:t>Genetické (evoluční) </a:t>
            </a:r>
            <a:r>
              <a:rPr lang="cs-CZ" dirty="0" smtClean="0"/>
              <a:t>– napodobování biologických evolučních procesů</a:t>
            </a:r>
          </a:p>
          <a:p>
            <a:r>
              <a:rPr lang="cs-CZ" b="1" dirty="0" smtClean="0"/>
              <a:t>Heuristické </a:t>
            </a:r>
            <a:r>
              <a:rPr lang="cs-CZ" dirty="0" smtClean="0"/>
              <a:t>– nemá za cíl nalezení přesného řešení, ale pouze vhodného přiblížení</a:t>
            </a:r>
            <a:endParaRPr lang="cs-CZ"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Skriptovací jazyky - </a:t>
            </a:r>
            <a:r>
              <a:rPr lang="cs-CZ" dirty="0" err="1" smtClean="0"/>
              <a:t>shell</a:t>
            </a:r>
            <a:endParaRPr lang="cs-CZ" dirty="0"/>
          </a:p>
        </p:txBody>
      </p:sp>
      <p:sp>
        <p:nvSpPr>
          <p:cNvPr id="3" name="Zástupný symbol pro obsah 2"/>
          <p:cNvSpPr>
            <a:spLocks noGrp="1"/>
          </p:cNvSpPr>
          <p:nvPr>
            <p:ph idx="1"/>
          </p:nvPr>
        </p:nvSpPr>
        <p:spPr/>
        <p:txBody>
          <a:bodyPr/>
          <a:lstStyle/>
          <a:p>
            <a:r>
              <a:rPr lang="cs-CZ" dirty="0" err="1" smtClean="0"/>
              <a:t>Shell</a:t>
            </a:r>
            <a:r>
              <a:rPr lang="cs-CZ" dirty="0" smtClean="0"/>
              <a:t> UNIX</a:t>
            </a:r>
          </a:p>
          <a:p>
            <a:pPr>
              <a:buNone/>
            </a:pPr>
            <a:r>
              <a:rPr lang="en-US" dirty="0" smtClean="0">
                <a:latin typeface="Courier New" pitchFamily="49" charset="0"/>
                <a:cs typeface="Courier New" pitchFamily="49" charset="0"/>
              </a:rPr>
              <a:t>message="Hello World" </a:t>
            </a:r>
            <a:endParaRPr lang="cs-CZ" dirty="0" smtClean="0">
              <a:latin typeface="Courier New" pitchFamily="49" charset="0"/>
              <a:cs typeface="Courier New" pitchFamily="49" charset="0"/>
            </a:endParaRPr>
          </a:p>
          <a:p>
            <a:pPr>
              <a:buNone/>
            </a:pPr>
            <a:r>
              <a:rPr lang="en-US" dirty="0" smtClean="0">
                <a:latin typeface="Courier New" pitchFamily="49" charset="0"/>
                <a:cs typeface="Courier New" pitchFamily="49" charset="0"/>
              </a:rPr>
              <a:t>echo $message </a:t>
            </a:r>
            <a:endParaRPr lang="cs-CZ" dirty="0" smtClean="0">
              <a:latin typeface="Courier New" pitchFamily="49" charset="0"/>
              <a:cs typeface="Courier New" pitchFamily="49" charset="0"/>
            </a:endParaRPr>
          </a:p>
          <a:p>
            <a:r>
              <a:rPr lang="cs-CZ" dirty="0" err="1" smtClean="0">
                <a:cs typeface="Courier New" pitchFamily="49" charset="0"/>
              </a:rPr>
              <a:t>Shell</a:t>
            </a:r>
            <a:r>
              <a:rPr lang="cs-CZ" dirty="0" smtClean="0">
                <a:cs typeface="Courier New" pitchFamily="49" charset="0"/>
              </a:rPr>
              <a:t> MS-DOS</a:t>
            </a:r>
          </a:p>
          <a:p>
            <a:pPr>
              <a:buNone/>
            </a:pPr>
            <a:r>
              <a:rPr lang="en-US" dirty="0" smtClean="0">
                <a:latin typeface="Courier New" pitchFamily="49" charset="0"/>
                <a:cs typeface="Courier New" pitchFamily="49" charset="0"/>
              </a:rPr>
              <a:t>SET MSG="Hello World" </a:t>
            </a:r>
            <a:endParaRPr lang="cs-CZ" dirty="0" smtClean="0">
              <a:latin typeface="Courier New" pitchFamily="49" charset="0"/>
              <a:cs typeface="Courier New" pitchFamily="49" charset="0"/>
            </a:endParaRPr>
          </a:p>
          <a:p>
            <a:pPr>
              <a:buNone/>
            </a:pPr>
            <a:r>
              <a:rPr lang="en-US" dirty="0" smtClean="0">
                <a:latin typeface="Courier New" pitchFamily="49" charset="0"/>
                <a:cs typeface="Courier New" pitchFamily="49" charset="0"/>
              </a:rPr>
              <a:t>ECHO %MSG% </a:t>
            </a:r>
            <a:endParaRPr lang="cs-CZ" dirty="0">
              <a:latin typeface="Courier New" pitchFamily="49" charset="0"/>
              <a:cs typeface="Courier New" pitchFamily="49"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Skriptovací jazyky</a:t>
            </a:r>
            <a:endParaRPr lang="cs-CZ" dirty="0"/>
          </a:p>
        </p:txBody>
      </p:sp>
      <p:sp>
        <p:nvSpPr>
          <p:cNvPr id="3" name="Zástupný symbol pro obsah 2"/>
          <p:cNvSpPr>
            <a:spLocks noGrp="1"/>
          </p:cNvSpPr>
          <p:nvPr>
            <p:ph idx="1"/>
          </p:nvPr>
        </p:nvSpPr>
        <p:spPr/>
        <p:txBody>
          <a:bodyPr/>
          <a:lstStyle/>
          <a:p>
            <a:pPr>
              <a:buNone/>
            </a:pPr>
            <a:r>
              <a:rPr lang="cs-CZ" dirty="0" smtClean="0"/>
              <a:t>PHP</a:t>
            </a:r>
          </a:p>
          <a:p>
            <a:r>
              <a:rPr lang="cs-CZ" dirty="0" err="1" smtClean="0"/>
              <a:t>Appache</a:t>
            </a:r>
            <a:r>
              <a:rPr lang="cs-CZ" dirty="0" smtClean="0"/>
              <a:t> server nebo IIS</a:t>
            </a:r>
          </a:p>
          <a:p>
            <a:r>
              <a:rPr lang="cs-CZ" dirty="0" smtClean="0"/>
              <a:t>Pro dynamické internetové stránky</a:t>
            </a:r>
          </a:p>
          <a:p>
            <a:r>
              <a:rPr lang="cs-CZ" dirty="0" err="1" smtClean="0"/>
              <a:t>Template</a:t>
            </a:r>
            <a:r>
              <a:rPr lang="cs-CZ" dirty="0" smtClean="0"/>
              <a:t> nástroje – např. </a:t>
            </a:r>
            <a:r>
              <a:rPr lang="cs-CZ" dirty="0" err="1" smtClean="0"/>
              <a:t>Smarty</a:t>
            </a:r>
            <a:endParaRPr lang="cs-CZ" dirty="0" smtClean="0"/>
          </a:p>
          <a:p>
            <a:r>
              <a:rPr lang="cs-CZ" dirty="0" smtClean="0"/>
              <a:t>Frameworky – </a:t>
            </a:r>
            <a:r>
              <a:rPr lang="cs-CZ" dirty="0" err="1" smtClean="0"/>
              <a:t>Zend</a:t>
            </a:r>
            <a:r>
              <a:rPr lang="cs-CZ" dirty="0" smtClean="0"/>
              <a:t>, </a:t>
            </a:r>
            <a:r>
              <a:rPr lang="cs-CZ" dirty="0" err="1" smtClean="0"/>
              <a:t>Nette</a:t>
            </a:r>
            <a:endParaRPr lang="cs-CZ"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„7 jazyků na vzestupu“ (2010)</a:t>
            </a:r>
            <a:endParaRPr lang="cs-CZ" dirty="0"/>
          </a:p>
        </p:txBody>
      </p:sp>
      <p:sp>
        <p:nvSpPr>
          <p:cNvPr id="3" name="Zástupný symbol pro obsah 2"/>
          <p:cNvSpPr>
            <a:spLocks noGrp="1"/>
          </p:cNvSpPr>
          <p:nvPr>
            <p:ph idx="1"/>
          </p:nvPr>
        </p:nvSpPr>
        <p:spPr/>
        <p:txBody>
          <a:bodyPr/>
          <a:lstStyle/>
          <a:p>
            <a:r>
              <a:rPr lang="cs-CZ" dirty="0" smtClean="0"/>
              <a:t>Python</a:t>
            </a:r>
          </a:p>
          <a:p>
            <a:r>
              <a:rPr lang="cs-CZ" dirty="0" smtClean="0"/>
              <a:t>Ruby</a:t>
            </a:r>
          </a:p>
          <a:p>
            <a:r>
              <a:rPr lang="cs-CZ" dirty="0" err="1" smtClean="0"/>
              <a:t>Erlang</a:t>
            </a:r>
            <a:endParaRPr lang="cs-CZ" dirty="0" smtClean="0"/>
          </a:p>
          <a:p>
            <a:r>
              <a:rPr lang="cs-CZ" dirty="0" err="1" smtClean="0"/>
              <a:t>Matlab</a:t>
            </a:r>
            <a:endParaRPr lang="cs-CZ" dirty="0" smtClean="0"/>
          </a:p>
          <a:p>
            <a:r>
              <a:rPr lang="cs-CZ" dirty="0" smtClean="0"/>
              <a:t>R</a:t>
            </a:r>
          </a:p>
          <a:p>
            <a:r>
              <a:rPr lang="cs-CZ" dirty="0" smtClean="0"/>
              <a:t>Cobol</a:t>
            </a:r>
          </a:p>
          <a:p>
            <a:r>
              <a:rPr lang="cs-CZ" dirty="0" err="1" smtClean="0"/>
              <a:t>JavaScript</a:t>
            </a:r>
            <a:endParaRPr lang="cs-CZ"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Python</a:t>
            </a:r>
            <a:endParaRPr lang="cs-CZ" dirty="0"/>
          </a:p>
        </p:txBody>
      </p:sp>
      <p:sp>
        <p:nvSpPr>
          <p:cNvPr id="3" name="Zástupný symbol pro obsah 2"/>
          <p:cNvSpPr>
            <a:spLocks noGrp="1"/>
          </p:cNvSpPr>
          <p:nvPr>
            <p:ph idx="1"/>
          </p:nvPr>
        </p:nvSpPr>
        <p:spPr/>
        <p:txBody>
          <a:bodyPr/>
          <a:lstStyle/>
          <a:p>
            <a:r>
              <a:rPr lang="cs-CZ" dirty="0" smtClean="0"/>
              <a:t>Skriptovací</a:t>
            </a:r>
          </a:p>
          <a:p>
            <a:r>
              <a:rPr lang="cs-CZ" dirty="0" smtClean="0"/>
              <a:t>Objektově orientovaný</a:t>
            </a:r>
          </a:p>
          <a:p>
            <a:r>
              <a:rPr lang="cs-CZ" dirty="0" smtClean="0"/>
              <a:t>1991</a:t>
            </a:r>
          </a:p>
          <a:p>
            <a:r>
              <a:rPr lang="cs-CZ" dirty="0" smtClean="0"/>
              <a:t>Příklad: skripty v </a:t>
            </a:r>
            <a:r>
              <a:rPr lang="cs-CZ" dirty="0" err="1" smtClean="0"/>
              <a:t>Blenderu</a:t>
            </a:r>
            <a:endParaRPr lang="cs-CZ"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Jazyk R</a:t>
            </a:r>
            <a:endParaRPr lang="cs-CZ" dirty="0"/>
          </a:p>
        </p:txBody>
      </p:sp>
      <p:sp>
        <p:nvSpPr>
          <p:cNvPr id="3" name="Zástupný symbol pro obsah 2"/>
          <p:cNvSpPr>
            <a:spLocks noGrp="1"/>
          </p:cNvSpPr>
          <p:nvPr>
            <p:ph idx="1"/>
          </p:nvPr>
        </p:nvSpPr>
        <p:spPr/>
        <p:txBody>
          <a:bodyPr/>
          <a:lstStyle/>
          <a:p>
            <a:r>
              <a:rPr lang="cs-CZ" dirty="0" smtClean="0"/>
              <a:t>Volně dostupný, 1996</a:t>
            </a:r>
          </a:p>
          <a:p>
            <a:r>
              <a:rPr lang="cs-CZ" dirty="0" smtClean="0"/>
              <a:t>Statistická analýza</a:t>
            </a:r>
          </a:p>
          <a:p>
            <a:r>
              <a:rPr lang="cs-CZ" dirty="0" smtClean="0"/>
              <a:t>Příkazový řádek</a:t>
            </a:r>
          </a:p>
          <a:p>
            <a:r>
              <a:rPr lang="cs-CZ" dirty="0" smtClean="0"/>
              <a:t>Grafické nadstavby, </a:t>
            </a:r>
            <a:r>
              <a:rPr lang="cs-CZ" dirty="0" err="1" smtClean="0"/>
              <a:t>plugin</a:t>
            </a:r>
            <a:r>
              <a:rPr lang="cs-CZ" dirty="0" smtClean="0"/>
              <a:t> do </a:t>
            </a:r>
            <a:r>
              <a:rPr lang="cs-CZ" dirty="0" err="1" smtClean="0"/>
              <a:t>OpenOffice</a:t>
            </a:r>
            <a:endParaRPr lang="cs-CZ" dirty="0" smtClean="0"/>
          </a:p>
          <a:p>
            <a:r>
              <a:rPr lang="cs-CZ" dirty="0" smtClean="0">
                <a:hlinkClick r:id="rId2"/>
              </a:rPr>
              <a:t>http://www.r-</a:t>
            </a:r>
            <a:r>
              <a:rPr lang="cs-CZ" dirty="0" err="1" smtClean="0">
                <a:hlinkClick r:id="rId2"/>
              </a:rPr>
              <a:t>project.org</a:t>
            </a:r>
            <a:r>
              <a:rPr lang="cs-CZ" dirty="0" smtClean="0">
                <a:hlinkClick r:id="rId2"/>
              </a:rPr>
              <a:t>/</a:t>
            </a:r>
            <a:endParaRPr lang="cs-CZ" dirty="0" smtClean="0"/>
          </a:p>
          <a:p>
            <a:r>
              <a:rPr lang="cs-CZ" dirty="0" smtClean="0">
                <a:hlinkClick r:id="rId3"/>
              </a:rPr>
              <a:t>http://www.</a:t>
            </a:r>
            <a:r>
              <a:rPr lang="cs-CZ" dirty="0" err="1" smtClean="0">
                <a:hlinkClick r:id="rId3"/>
              </a:rPr>
              <a:t>karlin.mff.cuni.cz</a:t>
            </a:r>
            <a:r>
              <a:rPr lang="cs-CZ" dirty="0" smtClean="0">
                <a:hlinkClick r:id="rId3"/>
              </a:rPr>
              <a:t>/~kulich/</a:t>
            </a:r>
            <a:r>
              <a:rPr lang="cs-CZ" dirty="0" err="1" smtClean="0">
                <a:hlinkClick r:id="rId3"/>
              </a:rPr>
              <a:t>vyuka</a:t>
            </a:r>
            <a:r>
              <a:rPr lang="cs-CZ" dirty="0" smtClean="0">
                <a:hlinkClick r:id="rId3"/>
              </a:rPr>
              <a:t>/</a:t>
            </a:r>
            <a:r>
              <a:rPr lang="cs-CZ" dirty="0" err="1" smtClean="0">
                <a:hlinkClick r:id="rId3"/>
              </a:rPr>
              <a:t>Rdoc</a:t>
            </a:r>
            <a:r>
              <a:rPr lang="cs-CZ" dirty="0" smtClean="0">
                <a:hlinkClick r:id="rId3"/>
              </a:rPr>
              <a:t>/index.</a:t>
            </a:r>
            <a:r>
              <a:rPr lang="cs-CZ" dirty="0" err="1" smtClean="0">
                <a:hlinkClick r:id="rId3"/>
              </a:rPr>
              <a:t>html</a:t>
            </a:r>
            <a:endParaRPr lang="cs-CZ" dirty="0" smtClean="0"/>
          </a:p>
          <a:p>
            <a:endParaRPr lang="cs-CZ"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Erlang</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hlinkClick r:id="rId2"/>
              </a:rPr>
              <a:t>http://www.</a:t>
            </a:r>
            <a:r>
              <a:rPr lang="cs-CZ" dirty="0" err="1" smtClean="0">
                <a:hlinkClick r:id="rId2"/>
              </a:rPr>
              <a:t>erlang.org</a:t>
            </a:r>
            <a:r>
              <a:rPr lang="cs-CZ" dirty="0" smtClean="0">
                <a:hlinkClick r:id="rId2"/>
              </a:rPr>
              <a:t>/</a:t>
            </a:r>
            <a:endParaRPr lang="cs-CZ" dirty="0" smtClean="0"/>
          </a:p>
          <a:p>
            <a:r>
              <a:rPr lang="cs-CZ" dirty="0" smtClean="0"/>
              <a:t>Soft </a:t>
            </a:r>
            <a:r>
              <a:rPr lang="cs-CZ" dirty="0" err="1" smtClean="0"/>
              <a:t>real</a:t>
            </a:r>
            <a:r>
              <a:rPr lang="cs-CZ" dirty="0" smtClean="0"/>
              <a:t>-</a:t>
            </a:r>
            <a:r>
              <a:rPr lang="cs-CZ" dirty="0" err="1" smtClean="0"/>
              <a:t>time</a:t>
            </a:r>
            <a:r>
              <a:rPr lang="cs-CZ" dirty="0" smtClean="0"/>
              <a:t> systémy</a:t>
            </a:r>
          </a:p>
          <a:p>
            <a:r>
              <a:rPr lang="cs-CZ" dirty="0" err="1" smtClean="0"/>
              <a:t>High</a:t>
            </a:r>
            <a:r>
              <a:rPr lang="cs-CZ" dirty="0" smtClean="0"/>
              <a:t> </a:t>
            </a:r>
            <a:r>
              <a:rPr lang="cs-CZ" dirty="0" err="1" smtClean="0"/>
              <a:t>availability</a:t>
            </a:r>
            <a:endParaRPr lang="cs-CZ" dirty="0" smtClean="0"/>
          </a:p>
          <a:p>
            <a:r>
              <a:rPr lang="cs-CZ" dirty="0" smtClean="0"/>
              <a:t>Paralelní programování</a:t>
            </a:r>
          </a:p>
          <a:p>
            <a:r>
              <a:rPr lang="cs-CZ" dirty="0" smtClean="0"/>
              <a:t>Ideální pro aplikace, kde je velké množství vzájemně komunikujících procesů</a:t>
            </a:r>
          </a:p>
          <a:p>
            <a:r>
              <a:rPr lang="cs-CZ" dirty="0" smtClean="0"/>
              <a:t>3D modelovací program Wings3D</a:t>
            </a:r>
          </a:p>
          <a:p>
            <a:r>
              <a:rPr lang="cs-CZ" dirty="0" smtClean="0"/>
              <a:t>Vlastnosti</a:t>
            </a:r>
          </a:p>
          <a:p>
            <a:pPr lvl="1"/>
            <a:r>
              <a:rPr lang="cs-CZ" dirty="0" smtClean="0"/>
              <a:t>Nezná cykly ani skoky, vše rekurze</a:t>
            </a:r>
          </a:p>
          <a:p>
            <a:pPr lvl="1"/>
            <a:r>
              <a:rPr lang="cs-CZ" dirty="0" smtClean="0"/>
              <a:t>Nezná typ „</a:t>
            </a:r>
            <a:r>
              <a:rPr lang="cs-CZ" dirty="0" err="1" smtClean="0"/>
              <a:t>string</a:t>
            </a:r>
            <a:r>
              <a:rPr lang="cs-CZ" dirty="0" smtClean="0"/>
              <a:t>“ (vše je seznam čísel, bajtů)</a:t>
            </a:r>
            <a:endParaRPr lang="cs-CZ"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Ruby</a:t>
            </a:r>
            <a:endParaRPr lang="cs-CZ" dirty="0"/>
          </a:p>
        </p:txBody>
      </p:sp>
      <p:sp>
        <p:nvSpPr>
          <p:cNvPr id="3" name="Zástupný symbol pro obsah 2"/>
          <p:cNvSpPr>
            <a:spLocks noGrp="1"/>
          </p:cNvSpPr>
          <p:nvPr>
            <p:ph idx="1"/>
          </p:nvPr>
        </p:nvSpPr>
        <p:spPr/>
        <p:txBody>
          <a:bodyPr/>
          <a:lstStyle/>
          <a:p>
            <a:r>
              <a:rPr lang="cs-CZ" dirty="0" smtClean="0"/>
              <a:t>Čistě objektový</a:t>
            </a:r>
          </a:p>
          <a:p>
            <a:r>
              <a:rPr lang="cs-CZ" dirty="0" smtClean="0"/>
              <a:t>Japonsko</a:t>
            </a:r>
          </a:p>
          <a:p>
            <a:r>
              <a:rPr lang="cs-CZ" dirty="0" smtClean="0"/>
              <a:t>Interpretovaný skriptovací jazyk</a:t>
            </a:r>
          </a:p>
          <a:p>
            <a:r>
              <a:rPr lang="cs-CZ" dirty="0" smtClean="0"/>
              <a:t>Reakce na </a:t>
            </a:r>
            <a:r>
              <a:rPr lang="cs-CZ" dirty="0" err="1" smtClean="0"/>
              <a:t>Perl</a:t>
            </a:r>
            <a:r>
              <a:rPr lang="cs-CZ" dirty="0" smtClean="0"/>
              <a:t> (málo výkonný) a Python (nedostatečná implementace OOP)</a:t>
            </a:r>
          </a:p>
          <a:p>
            <a:r>
              <a:rPr lang="cs-CZ" dirty="0" smtClean="0"/>
              <a:t>Framework Ruby on </a:t>
            </a:r>
            <a:r>
              <a:rPr lang="cs-CZ" dirty="0" err="1" smtClean="0"/>
              <a:t>Rails</a:t>
            </a:r>
            <a:endParaRPr lang="cs-CZ"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Lua</a:t>
            </a:r>
            <a:endParaRPr lang="cs-CZ" dirty="0"/>
          </a:p>
        </p:txBody>
      </p:sp>
      <p:sp>
        <p:nvSpPr>
          <p:cNvPr id="3" name="Zástupný symbol pro obsah 2"/>
          <p:cNvSpPr>
            <a:spLocks noGrp="1"/>
          </p:cNvSpPr>
          <p:nvPr>
            <p:ph idx="1"/>
          </p:nvPr>
        </p:nvSpPr>
        <p:spPr/>
        <p:txBody>
          <a:bodyPr/>
          <a:lstStyle/>
          <a:p>
            <a:r>
              <a:rPr lang="cs-CZ" dirty="0" smtClean="0"/>
              <a:t>Imperativní procedurální programovací jazyk</a:t>
            </a:r>
          </a:p>
          <a:p>
            <a:r>
              <a:rPr lang="cs-CZ" dirty="0" smtClean="0"/>
              <a:t>Skriptovací, rozšířená sémantika</a:t>
            </a:r>
          </a:p>
          <a:p>
            <a:r>
              <a:rPr lang="cs-CZ" dirty="0" smtClean="0"/>
              <a:t>Rozšířená sémantika, obsahuje </a:t>
            </a:r>
            <a:r>
              <a:rPr lang="cs-CZ" dirty="0" err="1" smtClean="0"/>
              <a:t>garbage</a:t>
            </a:r>
            <a:r>
              <a:rPr lang="cs-CZ" dirty="0" smtClean="0"/>
              <a:t> </a:t>
            </a:r>
            <a:r>
              <a:rPr lang="cs-CZ" dirty="0" err="1" smtClean="0"/>
              <a:t>collector</a:t>
            </a:r>
            <a:r>
              <a:rPr lang="cs-CZ" dirty="0" smtClean="0"/>
              <a:t> - &gt; možnost psát objektově</a:t>
            </a:r>
          </a:p>
          <a:p>
            <a:r>
              <a:rPr lang="cs-CZ" dirty="0" smtClean="0"/>
              <a:t>Snadné propojení s C/C++ kódem</a:t>
            </a:r>
            <a:endParaRPr lang="cs-CZ"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Frameworky</a:t>
            </a:r>
            <a:endParaRPr lang="cs-CZ" dirty="0"/>
          </a:p>
        </p:txBody>
      </p:sp>
      <p:sp>
        <p:nvSpPr>
          <p:cNvPr id="3" name="Zástupný symbol pro obsah 2"/>
          <p:cNvSpPr>
            <a:spLocks noGrp="1"/>
          </p:cNvSpPr>
          <p:nvPr>
            <p:ph idx="1"/>
          </p:nvPr>
        </p:nvSpPr>
        <p:spPr/>
        <p:txBody>
          <a:bodyPr/>
          <a:lstStyle/>
          <a:p>
            <a:r>
              <a:rPr lang="cs-CZ" dirty="0" smtClean="0"/>
              <a:t>SW poskytující prostředí a základní funkcionalitu</a:t>
            </a:r>
          </a:p>
          <a:p>
            <a:r>
              <a:rPr lang="cs-CZ" dirty="0" smtClean="0"/>
              <a:t>.NET, COCOA, </a:t>
            </a:r>
            <a:r>
              <a:rPr lang="cs-CZ" dirty="0" err="1" smtClean="0"/>
              <a:t>Oracle</a:t>
            </a:r>
            <a:r>
              <a:rPr lang="cs-CZ" dirty="0" smtClean="0"/>
              <a:t> </a:t>
            </a:r>
            <a:r>
              <a:rPr lang="cs-CZ" dirty="0" err="1" smtClean="0"/>
              <a:t>Application</a:t>
            </a:r>
            <a:r>
              <a:rPr lang="cs-CZ" dirty="0" smtClean="0"/>
              <a:t> </a:t>
            </a:r>
            <a:r>
              <a:rPr lang="cs-CZ" dirty="0" err="1" smtClean="0"/>
              <a:t>Development</a:t>
            </a:r>
            <a:r>
              <a:rPr lang="cs-CZ" dirty="0" smtClean="0"/>
              <a:t> Framework, </a:t>
            </a:r>
            <a:r>
              <a:rPr lang="cs-CZ" dirty="0" err="1" smtClean="0"/>
              <a:t>Eclipse</a:t>
            </a:r>
            <a:r>
              <a:rPr lang="cs-CZ" dirty="0" smtClean="0"/>
              <a:t>, </a:t>
            </a:r>
            <a:r>
              <a:rPr lang="cs-CZ" dirty="0" err="1" smtClean="0"/>
              <a:t>Zend</a:t>
            </a:r>
            <a:r>
              <a:rPr lang="cs-CZ" dirty="0" smtClean="0"/>
              <a:t>…</a:t>
            </a:r>
            <a:endParaRPr lang="cs-CZ"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.NET</a:t>
            </a:r>
            <a:endParaRPr lang="cs-CZ" dirty="0"/>
          </a:p>
        </p:txBody>
      </p:sp>
      <p:sp>
        <p:nvSpPr>
          <p:cNvPr id="3" name="Zástupný symbol pro obsah 2"/>
          <p:cNvSpPr>
            <a:spLocks noGrp="1"/>
          </p:cNvSpPr>
          <p:nvPr>
            <p:ph idx="1"/>
          </p:nvPr>
        </p:nvSpPr>
        <p:spPr/>
        <p:txBody>
          <a:bodyPr/>
          <a:lstStyle/>
          <a:p>
            <a:r>
              <a:rPr lang="cs-CZ" dirty="0" smtClean="0"/>
              <a:t>Framework od </a:t>
            </a:r>
            <a:r>
              <a:rPr lang="cs-CZ" dirty="0" err="1" smtClean="0"/>
              <a:t>Microsoftu</a:t>
            </a:r>
            <a:r>
              <a:rPr lang="cs-CZ" dirty="0" smtClean="0"/>
              <a:t> – prostředí pro běh aplikací</a:t>
            </a:r>
          </a:p>
          <a:p>
            <a:r>
              <a:rPr lang="cs-CZ" dirty="0" smtClean="0"/>
              <a:t>.NET Studio</a:t>
            </a:r>
          </a:p>
          <a:p>
            <a:r>
              <a:rPr lang="cs-CZ" dirty="0" err="1" smtClean="0"/>
              <a:t>Visual</a:t>
            </a:r>
            <a:r>
              <a:rPr lang="cs-CZ" dirty="0" smtClean="0"/>
              <a:t> </a:t>
            </a:r>
            <a:r>
              <a:rPr lang="cs-CZ" dirty="0" err="1" smtClean="0"/>
              <a:t>Basic</a:t>
            </a:r>
            <a:r>
              <a:rPr lang="cs-CZ" dirty="0" smtClean="0"/>
              <a:t>.NET, C++, </a:t>
            </a:r>
            <a:r>
              <a:rPr lang="cs-CZ" dirty="0" err="1" smtClean="0"/>
              <a:t>C</a:t>
            </a:r>
            <a:r>
              <a:rPr lang="cs-CZ" dirty="0" smtClean="0"/>
              <a:t>#, ASP.NET, </a:t>
            </a:r>
            <a:r>
              <a:rPr lang="cs-CZ" dirty="0" err="1" smtClean="0"/>
              <a:t>Delphi</a:t>
            </a:r>
            <a:r>
              <a:rPr lang="cs-CZ" dirty="0" smtClean="0"/>
              <a:t>, J#, F#, </a:t>
            </a:r>
          </a:p>
          <a:p>
            <a:r>
              <a:rPr lang="cs-CZ" dirty="0" smtClean="0"/>
              <a:t>Open </a:t>
            </a:r>
            <a:r>
              <a:rPr lang="cs-CZ" dirty="0" err="1" smtClean="0"/>
              <a:t>source</a:t>
            </a:r>
            <a:r>
              <a:rPr lang="cs-CZ" dirty="0" smtClean="0"/>
              <a:t> ekvivalent – projekt MONO</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Příklady známých algoritmů</a:t>
            </a:r>
            <a:endParaRPr lang="cs-CZ" dirty="0"/>
          </a:p>
        </p:txBody>
      </p:sp>
      <p:sp>
        <p:nvSpPr>
          <p:cNvPr id="3" name="Zástupný symbol pro obsah 2"/>
          <p:cNvSpPr>
            <a:spLocks noGrp="1"/>
          </p:cNvSpPr>
          <p:nvPr>
            <p:ph idx="1"/>
          </p:nvPr>
        </p:nvSpPr>
        <p:spPr/>
        <p:txBody>
          <a:bodyPr/>
          <a:lstStyle/>
          <a:p>
            <a:r>
              <a:rPr lang="cs-CZ" dirty="0" err="1" smtClean="0"/>
              <a:t>Eratosthenovo</a:t>
            </a:r>
            <a:r>
              <a:rPr lang="cs-CZ" dirty="0" smtClean="0"/>
              <a:t> síto – nalezení všech prvočísel menších než zadaná mez</a:t>
            </a:r>
          </a:p>
          <a:p>
            <a:r>
              <a:rPr lang="cs-CZ" dirty="0" smtClean="0"/>
              <a:t>Euklidův algoritmus – určení největšího společného dělitele dvou přirozených čísel</a:t>
            </a:r>
          </a:p>
          <a:p>
            <a:r>
              <a:rPr lang="cs-CZ" dirty="0" err="1" smtClean="0"/>
              <a:t>Dijkstrův</a:t>
            </a:r>
            <a:r>
              <a:rPr lang="cs-CZ" dirty="0" smtClean="0"/>
              <a:t> – nalezení nejkratší cesty v ohodnoceném grafu</a:t>
            </a:r>
          </a:p>
          <a:p>
            <a:r>
              <a:rPr lang="cs-CZ" dirty="0" smtClean="0"/>
              <a:t>Algoritmus de </a:t>
            </a:r>
            <a:r>
              <a:rPr lang="cs-CZ" dirty="0" err="1" smtClean="0"/>
              <a:t>Casteljau</a:t>
            </a:r>
            <a:endParaRPr lang="cs-CZ" dirty="0" smtClean="0"/>
          </a:p>
          <a:p>
            <a:r>
              <a:rPr lang="cs-CZ" dirty="0" err="1" smtClean="0"/>
              <a:t>Bellman</a:t>
            </a:r>
            <a:r>
              <a:rPr lang="cs-CZ" dirty="0" smtClean="0"/>
              <a:t>-</a:t>
            </a:r>
            <a:r>
              <a:rPr lang="cs-CZ" dirty="0" err="1" smtClean="0"/>
              <a:t>Fordův</a:t>
            </a:r>
            <a:r>
              <a:rPr lang="cs-CZ" dirty="0" smtClean="0"/>
              <a:t> </a:t>
            </a:r>
            <a:r>
              <a:rPr lang="cs-CZ" dirty="0" err="1" smtClean="0"/>
              <a:t>algortimus</a:t>
            </a:r>
            <a:endParaRPr lang="cs-CZ"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Apple - COCOA</a:t>
            </a:r>
            <a:endParaRPr lang="cs-CZ" dirty="0"/>
          </a:p>
        </p:txBody>
      </p:sp>
      <p:sp>
        <p:nvSpPr>
          <p:cNvPr id="3" name="Zástupný symbol pro obsah 2"/>
          <p:cNvSpPr>
            <a:spLocks noGrp="1"/>
          </p:cNvSpPr>
          <p:nvPr>
            <p:ph idx="1"/>
          </p:nvPr>
        </p:nvSpPr>
        <p:spPr/>
        <p:txBody>
          <a:bodyPr/>
          <a:lstStyle/>
          <a:p>
            <a:r>
              <a:rPr lang="cs-CZ" dirty="0" smtClean="0"/>
              <a:t>Framework pro Apple OSX – obsahuje </a:t>
            </a:r>
            <a:r>
              <a:rPr lang="cs-CZ" dirty="0" err="1" smtClean="0"/>
              <a:t>kmihovny</a:t>
            </a:r>
            <a:r>
              <a:rPr lang="cs-CZ" dirty="0" smtClean="0"/>
              <a:t>, runtime, API</a:t>
            </a:r>
          </a:p>
          <a:p>
            <a:r>
              <a:rPr lang="cs-CZ" dirty="0" smtClean="0"/>
              <a:t>Nativní vzhled aplikací</a:t>
            </a:r>
          </a:p>
          <a:p>
            <a:r>
              <a:rPr lang="cs-CZ" dirty="0" smtClean="0"/>
              <a:t>OSX má základ v </a:t>
            </a:r>
            <a:r>
              <a:rPr lang="cs-CZ" dirty="0" err="1" smtClean="0"/>
              <a:t>UNIXu</a:t>
            </a:r>
            <a:endParaRPr lang="cs-CZ" dirty="0" smtClean="0"/>
          </a:p>
          <a:p>
            <a:r>
              <a:rPr lang="cs-CZ" dirty="0" err="1" smtClean="0"/>
              <a:t>Objective</a:t>
            </a:r>
            <a:r>
              <a:rPr lang="cs-CZ" dirty="0" smtClean="0"/>
              <a:t>-C (objektově orientované C)</a:t>
            </a:r>
          </a:p>
          <a:p>
            <a:r>
              <a:rPr lang="cs-CZ" dirty="0" smtClean="0"/>
              <a:t>Model-</a:t>
            </a:r>
            <a:r>
              <a:rPr lang="cs-CZ" dirty="0" err="1" smtClean="0"/>
              <a:t>View</a:t>
            </a:r>
            <a:r>
              <a:rPr lang="cs-CZ" dirty="0" smtClean="0"/>
              <a:t>-</a:t>
            </a:r>
            <a:r>
              <a:rPr lang="cs-CZ" dirty="0" err="1" smtClean="0"/>
              <a:t>Controller</a:t>
            </a:r>
            <a:r>
              <a:rPr lang="cs-CZ" dirty="0" smtClean="0"/>
              <a:t> (MVC) design </a:t>
            </a:r>
          </a:p>
          <a:p>
            <a:r>
              <a:rPr lang="cs-CZ" dirty="0" err="1" smtClean="0"/>
              <a:t>AppleScript</a:t>
            </a:r>
            <a:r>
              <a:rPr lang="cs-CZ" dirty="0" smtClean="0"/>
              <a:t>, Python, Ruby</a:t>
            </a:r>
            <a:endParaRPr lang="cs-CZ"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Softwarové architektury</a:t>
            </a:r>
            <a:endParaRPr lang="cs-CZ" dirty="0"/>
          </a:p>
        </p:txBody>
      </p:sp>
      <p:sp>
        <p:nvSpPr>
          <p:cNvPr id="3" name="Zástupný symbol pro obsah 2"/>
          <p:cNvSpPr>
            <a:spLocks noGrp="1"/>
          </p:cNvSpPr>
          <p:nvPr>
            <p:ph idx="1"/>
          </p:nvPr>
        </p:nvSpPr>
        <p:spPr/>
        <p:txBody>
          <a:bodyPr/>
          <a:lstStyle/>
          <a:p>
            <a:r>
              <a:rPr lang="cs-CZ" b="1" dirty="0" smtClean="0"/>
              <a:t>Dvouvrstvá</a:t>
            </a:r>
            <a:r>
              <a:rPr lang="cs-CZ" dirty="0" smtClean="0"/>
              <a:t> (klient-server)</a:t>
            </a:r>
          </a:p>
          <a:p>
            <a:r>
              <a:rPr lang="cs-CZ" b="1" dirty="0" smtClean="0"/>
              <a:t>Třívrstvá</a:t>
            </a:r>
            <a:r>
              <a:rPr lang="cs-CZ" dirty="0" smtClean="0"/>
              <a:t> (prezentační-aplikační-datová vrstva)</a:t>
            </a:r>
          </a:p>
          <a:p>
            <a:r>
              <a:rPr lang="cs-CZ" b="1" dirty="0" smtClean="0"/>
              <a:t>Servisní architektura </a:t>
            </a:r>
            <a:r>
              <a:rPr lang="cs-CZ" dirty="0" smtClean="0"/>
              <a:t>(SOA) – síť volně vázaných komponent, které se svým chováním podobají službám reálného světa</a:t>
            </a:r>
          </a:p>
          <a:p>
            <a:r>
              <a:rPr lang="cs-CZ" b="1" dirty="0" err="1" smtClean="0"/>
              <a:t>Gridy</a:t>
            </a:r>
            <a:r>
              <a:rPr lang="cs-CZ" dirty="0" smtClean="0"/>
              <a:t> – systémy pro paralelní výpočty</a:t>
            </a:r>
            <a:endParaRPr lang="cs-CZ"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2578298"/>
          </a:xfrm>
        </p:spPr>
        <p:txBody>
          <a:bodyPr/>
          <a:lstStyle/>
          <a:p>
            <a:pPr algn="l"/>
            <a:r>
              <a:rPr lang="cs-CZ" dirty="0" smtClean="0"/>
              <a:t>TIOBE</a:t>
            </a:r>
            <a:br>
              <a:rPr lang="cs-CZ" dirty="0" smtClean="0"/>
            </a:br>
            <a:r>
              <a:rPr lang="cs-CZ" dirty="0" smtClean="0"/>
              <a:t>září</a:t>
            </a:r>
            <a:br>
              <a:rPr lang="cs-CZ" dirty="0" smtClean="0"/>
            </a:br>
            <a:r>
              <a:rPr lang="cs-CZ" dirty="0" smtClean="0"/>
              <a:t>2012</a:t>
            </a:r>
            <a:endParaRPr lang="cs-CZ" dirty="0"/>
          </a:p>
        </p:txBody>
      </p:sp>
      <p:sp>
        <p:nvSpPr>
          <p:cNvPr id="3" name="Zástupný symbol pro obsah 2"/>
          <p:cNvSpPr>
            <a:spLocks noGrp="1"/>
          </p:cNvSpPr>
          <p:nvPr>
            <p:ph idx="1"/>
          </p:nvPr>
        </p:nvSpPr>
        <p:spPr/>
        <p:txBody>
          <a:bodyPr/>
          <a:lstStyle/>
          <a:p>
            <a:endParaRPr lang="cs-CZ" dirty="0"/>
          </a:p>
        </p:txBody>
      </p:sp>
      <p:pic>
        <p:nvPicPr>
          <p:cNvPr id="80898" name="Picture 2"/>
          <p:cNvPicPr>
            <a:picLocks noChangeAspect="1" noChangeArrowheads="1"/>
          </p:cNvPicPr>
          <p:nvPr/>
        </p:nvPicPr>
        <p:blipFill>
          <a:blip r:embed="rId2" cstate="print"/>
          <a:srcRect/>
          <a:stretch>
            <a:fillRect/>
          </a:stretch>
        </p:blipFill>
        <p:spPr bwMode="auto">
          <a:xfrm>
            <a:off x="2699792" y="404664"/>
            <a:ext cx="6096000" cy="5324475"/>
          </a:xfrm>
          <a:prstGeom prst="rect">
            <a:avLst/>
          </a:prstGeom>
          <a:noFill/>
          <a:ln w="9525">
            <a:noFill/>
            <a:miter lim="800000"/>
            <a:headEnd/>
            <a:tailEnd/>
          </a:ln>
        </p:spPr>
      </p:pic>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l"/>
            <a:r>
              <a:rPr lang="cs-CZ" dirty="0" smtClean="0"/>
              <a:t>Červen</a:t>
            </a:r>
            <a:br>
              <a:rPr lang="cs-CZ" dirty="0" smtClean="0"/>
            </a:br>
            <a:r>
              <a:rPr lang="cs-CZ" dirty="0" smtClean="0"/>
              <a:t>2013</a:t>
            </a:r>
            <a:endParaRPr lang="cs-CZ" dirty="0"/>
          </a:p>
        </p:txBody>
      </p:sp>
      <p:sp>
        <p:nvSpPr>
          <p:cNvPr id="3" name="Zástupný symbol pro obsah 2"/>
          <p:cNvSpPr>
            <a:spLocks noGrp="1"/>
          </p:cNvSpPr>
          <p:nvPr>
            <p:ph idx="1"/>
          </p:nvPr>
        </p:nvSpPr>
        <p:spPr/>
        <p:txBody>
          <a:bodyPr/>
          <a:lstStyle/>
          <a:p>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36065"/>
            <a:ext cx="6003736" cy="618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063047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endParaRPr lang="cs-CZ" dirty="0" smtClean="0"/>
          </a:p>
          <a:p>
            <a:pPr marL="0" indent="0">
              <a:buNone/>
            </a:pPr>
            <a:endParaRPr lang="cs-CZ" dirty="0"/>
          </a:p>
          <a:p>
            <a:pPr marL="0" indent="0">
              <a:buNone/>
            </a:pPr>
            <a:endParaRPr lang="cs-CZ" dirty="0" smtClean="0"/>
          </a:p>
          <a:p>
            <a:pPr marL="0" indent="0" algn="ctr">
              <a:buNone/>
            </a:pPr>
            <a:r>
              <a:rPr lang="cs-CZ" dirty="0" smtClean="0"/>
              <a:t>CASE nástroje</a:t>
            </a:r>
            <a:endParaRPr lang="cs-CZ" dirty="0"/>
          </a:p>
        </p:txBody>
      </p:sp>
    </p:spTree>
    <p:extLst>
      <p:ext uri="{BB962C8B-B14F-4D97-AF65-F5344CB8AC3E}">
        <p14:creationId xmlns:p14="http://schemas.microsoft.com/office/powerpoint/2010/main" val="35752682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CASE nástroje</a:t>
            </a:r>
            <a:endParaRPr lang="cs-CZ" dirty="0"/>
          </a:p>
        </p:txBody>
      </p:sp>
      <p:sp>
        <p:nvSpPr>
          <p:cNvPr id="3" name="Zástupný symbol pro obsah 2"/>
          <p:cNvSpPr>
            <a:spLocks noGrp="1"/>
          </p:cNvSpPr>
          <p:nvPr>
            <p:ph idx="1"/>
          </p:nvPr>
        </p:nvSpPr>
        <p:spPr/>
        <p:txBody>
          <a:bodyPr>
            <a:normAutofit/>
          </a:bodyPr>
          <a:lstStyle/>
          <a:p>
            <a:pPr>
              <a:buNone/>
            </a:pPr>
            <a:r>
              <a:rPr lang="cs-CZ" dirty="0" smtClean="0"/>
              <a:t>CASE = </a:t>
            </a:r>
            <a:r>
              <a:rPr lang="cs-CZ" b="1" dirty="0" err="1" smtClean="0">
                <a:solidFill>
                  <a:srgbClr val="FF0000"/>
                </a:solidFill>
              </a:rPr>
              <a:t>C</a:t>
            </a:r>
            <a:r>
              <a:rPr lang="cs-CZ" b="1" dirty="0" err="1" smtClean="0"/>
              <a:t>omputer</a:t>
            </a:r>
            <a:r>
              <a:rPr lang="cs-CZ" b="1" dirty="0" smtClean="0"/>
              <a:t> </a:t>
            </a:r>
            <a:r>
              <a:rPr lang="cs-CZ" b="1" dirty="0" err="1" smtClean="0">
                <a:solidFill>
                  <a:srgbClr val="FF0000"/>
                </a:solidFill>
              </a:rPr>
              <a:t>A</a:t>
            </a:r>
            <a:r>
              <a:rPr lang="cs-CZ" b="1" dirty="0" err="1" smtClean="0"/>
              <a:t>ided</a:t>
            </a:r>
            <a:r>
              <a:rPr lang="cs-CZ" b="1" dirty="0" smtClean="0"/>
              <a:t> </a:t>
            </a:r>
            <a:r>
              <a:rPr lang="cs-CZ" b="1" dirty="0" smtClean="0">
                <a:solidFill>
                  <a:srgbClr val="FF0000"/>
                </a:solidFill>
              </a:rPr>
              <a:t>S</a:t>
            </a:r>
            <a:r>
              <a:rPr lang="cs-CZ" b="1" dirty="0" smtClean="0"/>
              <a:t>oftware </a:t>
            </a:r>
            <a:r>
              <a:rPr lang="cs-CZ" b="1" dirty="0" err="1" smtClean="0">
                <a:solidFill>
                  <a:srgbClr val="FF0000"/>
                </a:solidFill>
              </a:rPr>
              <a:t>E</a:t>
            </a:r>
            <a:r>
              <a:rPr lang="cs-CZ" b="1" dirty="0" err="1" smtClean="0"/>
              <a:t>ngineering</a:t>
            </a:r>
            <a:endParaRPr lang="cs-CZ" b="1" dirty="0" smtClean="0"/>
          </a:p>
          <a:p>
            <a:pPr>
              <a:buNone/>
            </a:pPr>
            <a:endParaRPr lang="cs-CZ" dirty="0" smtClean="0"/>
          </a:p>
          <a:p>
            <a:r>
              <a:rPr lang="cs-CZ" dirty="0" smtClean="0"/>
              <a:t>Nástroj k vývoji, modernizaci a údržbě SW</a:t>
            </a:r>
          </a:p>
          <a:p>
            <a:r>
              <a:rPr lang="cs-CZ" dirty="0" smtClean="0"/>
              <a:t>Kombinace SW nástrojů a strukturovaných metodologií</a:t>
            </a:r>
          </a:p>
          <a:p>
            <a:endParaRPr lang="cs-CZ" dirty="0" smtClean="0"/>
          </a:p>
          <a:p>
            <a:pPr>
              <a:buNone/>
            </a:pPr>
            <a:r>
              <a:rPr lang="cs-CZ" dirty="0" smtClean="0"/>
              <a:t>Účel: modelování, generování zdrojových kódů, reverse </a:t>
            </a:r>
            <a:r>
              <a:rPr lang="cs-CZ" dirty="0" err="1" smtClean="0"/>
              <a:t>engineering</a:t>
            </a:r>
            <a:endParaRPr lang="cs-CZ" dirty="0" smtClean="0"/>
          </a:p>
          <a:p>
            <a:endParaRPr lang="cs-CZ" dirty="0" smtClean="0"/>
          </a:p>
          <a:p>
            <a:endParaRPr lang="cs-CZ" dirty="0" smtClean="0"/>
          </a:p>
          <a:p>
            <a:pPr>
              <a:buNone/>
            </a:pPr>
            <a:endParaRPr lang="cs-CZ"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Pojmy z CASE</a:t>
            </a:r>
            <a:endParaRPr lang="cs-CZ" dirty="0"/>
          </a:p>
        </p:txBody>
      </p:sp>
      <p:sp>
        <p:nvSpPr>
          <p:cNvPr id="3" name="Zástupný symbol pro obsah 2"/>
          <p:cNvSpPr>
            <a:spLocks noGrp="1"/>
          </p:cNvSpPr>
          <p:nvPr>
            <p:ph idx="1"/>
          </p:nvPr>
        </p:nvSpPr>
        <p:spPr/>
        <p:txBody>
          <a:bodyPr>
            <a:normAutofit lnSpcReduction="10000"/>
          </a:bodyPr>
          <a:lstStyle/>
          <a:p>
            <a:pPr>
              <a:buNone/>
            </a:pPr>
            <a:r>
              <a:rPr lang="cs-CZ" b="1" dirty="0" smtClean="0">
                <a:solidFill>
                  <a:srgbClr val="00B050"/>
                </a:solidFill>
              </a:rPr>
              <a:t>Metodologie</a:t>
            </a:r>
            <a:r>
              <a:rPr lang="cs-CZ" dirty="0" smtClean="0"/>
              <a:t> – souhrn definovaných principů a speciálních pojmů, používaných k orientaci v dané oblasti</a:t>
            </a:r>
          </a:p>
          <a:p>
            <a:pPr>
              <a:buNone/>
            </a:pPr>
            <a:endParaRPr lang="cs-CZ" dirty="0" smtClean="0"/>
          </a:p>
          <a:p>
            <a:pPr>
              <a:buNone/>
            </a:pPr>
            <a:r>
              <a:rPr lang="cs-CZ" b="1" dirty="0" smtClean="0">
                <a:solidFill>
                  <a:srgbClr val="00B050"/>
                </a:solidFill>
              </a:rPr>
              <a:t>Metodika</a:t>
            </a:r>
            <a:r>
              <a:rPr lang="cs-CZ" dirty="0" smtClean="0"/>
              <a:t> – uspořádaný, relativně podrobný návod pro uplatnění metodologie</a:t>
            </a:r>
          </a:p>
          <a:p>
            <a:pPr>
              <a:buNone/>
            </a:pPr>
            <a:endParaRPr lang="cs-CZ" dirty="0" smtClean="0"/>
          </a:p>
          <a:p>
            <a:pPr>
              <a:buNone/>
            </a:pPr>
            <a:r>
              <a:rPr lang="cs-CZ" b="1" dirty="0" smtClean="0">
                <a:solidFill>
                  <a:srgbClr val="00B050"/>
                </a:solidFill>
              </a:rPr>
              <a:t>Metoda</a:t>
            </a:r>
            <a:r>
              <a:rPr lang="cs-CZ" dirty="0" smtClean="0"/>
              <a:t> – uplatnění metodiky konkrétním způsobem</a:t>
            </a:r>
            <a:endParaRPr lang="cs-CZ"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Historie CASE</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60. léta – Data </a:t>
            </a:r>
            <a:r>
              <a:rPr lang="cs-CZ" dirty="0" err="1" smtClean="0"/>
              <a:t>Flow</a:t>
            </a:r>
            <a:r>
              <a:rPr lang="cs-CZ" dirty="0" smtClean="0"/>
              <a:t> </a:t>
            </a:r>
            <a:r>
              <a:rPr lang="cs-CZ" dirty="0" err="1" smtClean="0"/>
              <a:t>Diagrams</a:t>
            </a:r>
            <a:endParaRPr lang="cs-CZ" dirty="0" smtClean="0"/>
          </a:p>
          <a:p>
            <a:r>
              <a:rPr lang="cs-CZ" dirty="0" smtClean="0"/>
              <a:t>Počátek 80. let</a:t>
            </a:r>
          </a:p>
          <a:p>
            <a:pPr lvl="1"/>
            <a:r>
              <a:rPr lang="cs-CZ" dirty="0" smtClean="0"/>
              <a:t>počítačová podpora tvorby dokumentace</a:t>
            </a:r>
          </a:p>
          <a:p>
            <a:pPr lvl="1"/>
            <a:r>
              <a:rPr lang="cs-CZ" dirty="0" smtClean="0"/>
              <a:t>Nástroje pro podporu analýzy a tvorby SW</a:t>
            </a:r>
          </a:p>
          <a:p>
            <a:r>
              <a:rPr lang="cs-CZ" dirty="0" smtClean="0"/>
              <a:t>Střed 80. let – tvorba modelů databáze</a:t>
            </a:r>
          </a:p>
          <a:p>
            <a:r>
              <a:rPr lang="cs-CZ" dirty="0" smtClean="0"/>
              <a:t>Konec 80.let – automatické generování a sestavování nástrojů</a:t>
            </a:r>
          </a:p>
          <a:p>
            <a:r>
              <a:rPr lang="cs-CZ" dirty="0" smtClean="0"/>
              <a:t>Začátek 90. let – inteligentní metodologie řízení tvorby SW</a:t>
            </a:r>
            <a:endParaRPr lang="cs-CZ"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Komponenty CASE nástrojů</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Grafické ovládací prostředí</a:t>
            </a:r>
          </a:p>
          <a:p>
            <a:r>
              <a:rPr lang="cs-CZ" dirty="0" err="1" smtClean="0"/>
              <a:t>Repository</a:t>
            </a:r>
            <a:r>
              <a:rPr lang="cs-CZ" dirty="0" smtClean="0"/>
              <a:t> – centrální databáze</a:t>
            </a:r>
          </a:p>
          <a:p>
            <a:r>
              <a:rPr lang="cs-CZ" dirty="0" smtClean="0"/>
              <a:t>Podpora normalizace dat</a:t>
            </a:r>
          </a:p>
          <a:p>
            <a:r>
              <a:rPr lang="cs-CZ" dirty="0" smtClean="0"/>
              <a:t>Verifikace konzistentní dat</a:t>
            </a:r>
          </a:p>
          <a:p>
            <a:r>
              <a:rPr lang="cs-CZ" dirty="0" smtClean="0"/>
              <a:t>Nástroj pro návrh</a:t>
            </a:r>
          </a:p>
          <a:p>
            <a:r>
              <a:rPr lang="cs-CZ" dirty="0" smtClean="0"/>
              <a:t>Textový editor pro popis objektů</a:t>
            </a:r>
          </a:p>
          <a:p>
            <a:r>
              <a:rPr lang="cs-CZ" dirty="0" smtClean="0"/>
              <a:t>Generátor zdrojových kódů</a:t>
            </a:r>
          </a:p>
          <a:p>
            <a:r>
              <a:rPr lang="cs-CZ" dirty="0" smtClean="0"/>
              <a:t>Import/export dat</a:t>
            </a:r>
            <a:endParaRPr lang="cs-CZ"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 </a:t>
            </a:r>
            <a:r>
              <a:rPr lang="cs-CZ" dirty="0" err="1" smtClean="0"/>
              <a:t>Visual</a:t>
            </a:r>
            <a:r>
              <a:rPr lang="cs-CZ" dirty="0" smtClean="0"/>
              <a:t> </a:t>
            </a:r>
            <a:r>
              <a:rPr lang="cs-CZ" dirty="0" err="1" smtClean="0"/>
              <a:t>Paradigm</a:t>
            </a:r>
            <a:endParaRPr lang="cs-CZ" dirty="0"/>
          </a:p>
        </p:txBody>
      </p:sp>
      <p:sp>
        <p:nvSpPr>
          <p:cNvPr id="3" name="Zástupný symbol pro obsah 2"/>
          <p:cNvSpPr>
            <a:spLocks noGrp="1"/>
          </p:cNvSpPr>
          <p:nvPr>
            <p:ph idx="1"/>
          </p:nvPr>
        </p:nvSpPr>
        <p:spPr/>
        <p:txBody>
          <a:bodyPr/>
          <a:lstStyle/>
          <a:p>
            <a:endParaRPr lang="cs-CZ"/>
          </a:p>
        </p:txBody>
      </p:sp>
      <p:pic>
        <p:nvPicPr>
          <p:cNvPr id="3074" name="Picture 2" descr="http://visual-paradigm.ab-archive.net/graphics/screenshots/visual_paradigm_for_uml__pe___linux_-10176.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1562929"/>
            <a:ext cx="6096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1940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 </a:t>
            </a:r>
            <a:r>
              <a:rPr lang="cs-CZ" dirty="0" err="1" smtClean="0"/>
              <a:t>bubble</a:t>
            </a:r>
            <a:r>
              <a:rPr lang="cs-CZ" dirty="0" smtClean="0"/>
              <a:t> sort</a:t>
            </a: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cs-CZ" dirty="0" smtClean="0"/>
              <a:t>Do</a:t>
            </a:r>
          </a:p>
          <a:p>
            <a:pPr>
              <a:buNone/>
            </a:pPr>
            <a:r>
              <a:rPr lang="cs-CZ" dirty="0" smtClean="0"/>
              <a:t>   bylo_</a:t>
            </a:r>
            <a:r>
              <a:rPr lang="cs-CZ" dirty="0" err="1" smtClean="0"/>
              <a:t>serazeno</a:t>
            </a:r>
            <a:r>
              <a:rPr lang="cs-CZ" dirty="0" smtClean="0"/>
              <a:t> = ano</a:t>
            </a:r>
          </a:p>
          <a:p>
            <a:pPr>
              <a:buNone/>
            </a:pPr>
            <a:r>
              <a:rPr lang="cs-CZ" dirty="0" smtClean="0"/>
              <a:t>   </a:t>
            </a:r>
            <a:r>
              <a:rPr lang="cs-CZ" dirty="0" err="1" smtClean="0"/>
              <a:t>for</a:t>
            </a:r>
            <a:r>
              <a:rPr lang="cs-CZ" dirty="0" smtClean="0"/>
              <a:t> i = 1; počet_prvku -1; i++</a:t>
            </a:r>
          </a:p>
          <a:p>
            <a:pPr>
              <a:buNone/>
            </a:pPr>
            <a:r>
              <a:rPr lang="cs-CZ" dirty="0" smtClean="0"/>
              <a:t>		</a:t>
            </a:r>
            <a:r>
              <a:rPr lang="cs-CZ" dirty="0" err="1" smtClean="0"/>
              <a:t>if</a:t>
            </a:r>
            <a:r>
              <a:rPr lang="cs-CZ" dirty="0" smtClean="0"/>
              <a:t> seznam[i] &gt; seznam[i+1] </a:t>
            </a:r>
            <a:r>
              <a:rPr lang="cs-CZ" dirty="0" err="1" smtClean="0"/>
              <a:t>then</a:t>
            </a:r>
            <a:endParaRPr lang="cs-CZ" dirty="0" smtClean="0"/>
          </a:p>
          <a:p>
            <a:pPr>
              <a:buNone/>
            </a:pPr>
            <a:r>
              <a:rPr lang="cs-CZ" dirty="0" smtClean="0"/>
              <a:t>			</a:t>
            </a:r>
            <a:r>
              <a:rPr lang="cs-CZ" dirty="0" err="1" smtClean="0"/>
              <a:t>zamena</a:t>
            </a:r>
            <a:r>
              <a:rPr lang="cs-CZ" dirty="0" smtClean="0"/>
              <a:t>(seznam[i], seznam[i+1])</a:t>
            </a:r>
          </a:p>
          <a:p>
            <a:pPr>
              <a:buNone/>
            </a:pPr>
            <a:r>
              <a:rPr lang="cs-CZ" dirty="0" smtClean="0"/>
              <a:t>			bylo_</a:t>
            </a:r>
            <a:r>
              <a:rPr lang="cs-CZ" dirty="0" err="1" smtClean="0"/>
              <a:t>serazeno</a:t>
            </a:r>
            <a:r>
              <a:rPr lang="cs-CZ" dirty="0" smtClean="0"/>
              <a:t> = ne</a:t>
            </a:r>
          </a:p>
          <a:p>
            <a:pPr>
              <a:buNone/>
            </a:pPr>
            <a:r>
              <a:rPr lang="cs-CZ" dirty="0" smtClean="0"/>
              <a:t>		</a:t>
            </a:r>
            <a:r>
              <a:rPr lang="cs-CZ" dirty="0" err="1" smtClean="0"/>
              <a:t>endif</a:t>
            </a:r>
            <a:endParaRPr lang="cs-CZ" dirty="0" smtClean="0"/>
          </a:p>
          <a:p>
            <a:pPr>
              <a:buNone/>
            </a:pPr>
            <a:r>
              <a:rPr lang="cs-CZ" dirty="0" smtClean="0"/>
              <a:t>	</a:t>
            </a:r>
            <a:r>
              <a:rPr lang="cs-CZ" dirty="0" err="1" smtClean="0"/>
              <a:t>next</a:t>
            </a:r>
            <a:endParaRPr lang="cs-CZ" dirty="0" smtClean="0"/>
          </a:p>
          <a:p>
            <a:pPr>
              <a:buNone/>
            </a:pPr>
            <a:r>
              <a:rPr lang="cs-CZ" dirty="0" err="1" smtClean="0"/>
              <a:t>While</a:t>
            </a:r>
            <a:r>
              <a:rPr lang="cs-CZ" dirty="0" smtClean="0"/>
              <a:t> (bylo_</a:t>
            </a:r>
            <a:r>
              <a:rPr lang="cs-CZ" dirty="0" err="1" smtClean="0"/>
              <a:t>serazeno</a:t>
            </a:r>
            <a:r>
              <a:rPr lang="cs-CZ" dirty="0" smtClean="0"/>
              <a:t> = ne)</a:t>
            </a:r>
            <a:endParaRPr lang="cs-CZ"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Přínosy použití CASE</a:t>
            </a:r>
            <a:endParaRPr lang="cs-CZ" dirty="0"/>
          </a:p>
        </p:txBody>
      </p:sp>
      <p:sp>
        <p:nvSpPr>
          <p:cNvPr id="3" name="Zástupný symbol pro obsah 2"/>
          <p:cNvSpPr>
            <a:spLocks noGrp="1"/>
          </p:cNvSpPr>
          <p:nvPr>
            <p:ph idx="1"/>
          </p:nvPr>
        </p:nvSpPr>
        <p:spPr/>
        <p:txBody>
          <a:bodyPr/>
          <a:lstStyle/>
          <a:p>
            <a:r>
              <a:rPr lang="cs-CZ" dirty="0" smtClean="0"/>
              <a:t>Eliminace neproduktivního času projektantů</a:t>
            </a:r>
          </a:p>
          <a:p>
            <a:r>
              <a:rPr lang="cs-CZ" dirty="0" smtClean="0"/>
              <a:t>Zvýšení kvality SW</a:t>
            </a:r>
          </a:p>
          <a:p>
            <a:r>
              <a:rPr lang="cs-CZ" dirty="0" smtClean="0"/>
              <a:t>Urychlení procesu vývoje</a:t>
            </a:r>
          </a:p>
          <a:p>
            <a:r>
              <a:rPr lang="cs-CZ" dirty="0" smtClean="0"/>
              <a:t>Jednodušší provádění změn</a:t>
            </a:r>
            <a:endParaRPr lang="cs-CZ"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CASE</a:t>
            </a:r>
            <a:endParaRPr lang="cs-CZ" dirty="0"/>
          </a:p>
        </p:txBody>
      </p:sp>
      <p:sp>
        <p:nvSpPr>
          <p:cNvPr id="3" name="Zástupný symbol pro obsah 2"/>
          <p:cNvSpPr>
            <a:spLocks noGrp="1"/>
          </p:cNvSpPr>
          <p:nvPr>
            <p:ph idx="1"/>
          </p:nvPr>
        </p:nvSpPr>
        <p:spPr/>
        <p:txBody>
          <a:bodyPr/>
          <a:lstStyle/>
          <a:p>
            <a:r>
              <a:rPr lang="cs-CZ" dirty="0" err="1" smtClean="0"/>
              <a:t>Upper</a:t>
            </a:r>
            <a:r>
              <a:rPr lang="cs-CZ" dirty="0" smtClean="0"/>
              <a:t> CASE – globální analýza, plánování</a:t>
            </a:r>
          </a:p>
          <a:p>
            <a:r>
              <a:rPr lang="cs-CZ" dirty="0" err="1" smtClean="0"/>
              <a:t>Middle</a:t>
            </a:r>
            <a:r>
              <a:rPr lang="cs-CZ" dirty="0" smtClean="0"/>
              <a:t> CASE – detailní analýza, návrh IS</a:t>
            </a:r>
          </a:p>
          <a:p>
            <a:r>
              <a:rPr lang="cs-CZ" dirty="0" err="1" smtClean="0"/>
              <a:t>Lower</a:t>
            </a:r>
            <a:r>
              <a:rPr lang="cs-CZ" dirty="0" smtClean="0"/>
              <a:t> CASE – fyzická (programová) realizace</a:t>
            </a:r>
          </a:p>
          <a:p>
            <a:endParaRPr lang="cs-CZ" dirty="0" smtClean="0"/>
          </a:p>
          <a:p>
            <a:pPr>
              <a:buNone/>
            </a:pPr>
            <a:r>
              <a:rPr lang="cs-CZ" dirty="0" smtClean="0"/>
              <a:t>I-CASE (integrovaný CASE) – podporuje všechny životní cykly projektu – včetně generování SW, tvorbu a údržbu dokumentace atd.</a:t>
            </a:r>
            <a:endParaRPr lang="cs-CZ"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Falešné představy o CASE</a:t>
            </a:r>
            <a:endParaRPr lang="cs-CZ" dirty="0"/>
          </a:p>
        </p:txBody>
      </p:sp>
      <p:sp>
        <p:nvSpPr>
          <p:cNvPr id="3" name="Zástupný symbol pro obsah 2"/>
          <p:cNvSpPr>
            <a:spLocks noGrp="1"/>
          </p:cNvSpPr>
          <p:nvPr>
            <p:ph idx="1"/>
          </p:nvPr>
        </p:nvSpPr>
        <p:spPr/>
        <p:txBody>
          <a:bodyPr>
            <a:normAutofit/>
          </a:bodyPr>
          <a:lstStyle/>
          <a:p>
            <a:r>
              <a:rPr lang="cs-CZ" dirty="0" smtClean="0"/>
              <a:t>Není to vyšší generace programovacích jazyků</a:t>
            </a:r>
          </a:p>
          <a:p>
            <a:r>
              <a:rPr lang="cs-CZ" dirty="0" smtClean="0"/>
              <a:t>Nepředstavují ani nenahrazují metodologii</a:t>
            </a:r>
          </a:p>
          <a:p>
            <a:r>
              <a:rPr lang="cs-CZ" dirty="0" smtClean="0"/>
              <a:t>Nezlepší práci vedoucích pracovníků – pouze je nutí k vyšší systematičnosti a pečlivosti</a:t>
            </a:r>
          </a:p>
          <a:p>
            <a:r>
              <a:rPr lang="cs-CZ" dirty="0" smtClean="0"/>
              <a:t>Neodstraní zaostávání ve vývoji aplikací</a:t>
            </a:r>
          </a:p>
          <a:p>
            <a:r>
              <a:rPr lang="cs-CZ" dirty="0" smtClean="0"/>
              <a:t>Zvýší produktivitu analytiků tím že je zbaví práce s vedením dokumentace, a umožní jim soustředit se na tvůrčí práci</a:t>
            </a:r>
            <a:endParaRPr lang="cs-CZ"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Case </a:t>
            </a:r>
            <a:r>
              <a:rPr lang="cs-CZ" dirty="0" err="1" smtClean="0"/>
              <a:t>Tools</a:t>
            </a:r>
            <a:endParaRPr lang="cs-CZ" dirty="0"/>
          </a:p>
        </p:txBody>
      </p:sp>
      <p:sp>
        <p:nvSpPr>
          <p:cNvPr id="3" name="Zástupný symbol pro obsah 2"/>
          <p:cNvSpPr>
            <a:spLocks noGrp="1"/>
          </p:cNvSpPr>
          <p:nvPr>
            <p:ph idx="1"/>
          </p:nvPr>
        </p:nvSpPr>
        <p:spPr/>
        <p:txBody>
          <a:bodyPr/>
          <a:lstStyle/>
          <a:p>
            <a:r>
              <a:rPr lang="cs-CZ" dirty="0" smtClean="0">
                <a:hlinkClick r:id="rId2"/>
              </a:rPr>
              <a:t>http://www.</a:t>
            </a:r>
            <a:r>
              <a:rPr lang="cs-CZ" dirty="0" err="1" smtClean="0">
                <a:hlinkClick r:id="rId2"/>
              </a:rPr>
              <a:t>casestudio.com</a:t>
            </a:r>
            <a:r>
              <a:rPr lang="cs-CZ" dirty="0" smtClean="0">
                <a:hlinkClick r:id="rId2"/>
              </a:rPr>
              <a:t>/</a:t>
            </a:r>
            <a:r>
              <a:rPr lang="cs-CZ" dirty="0" err="1" smtClean="0">
                <a:hlinkClick r:id="rId2"/>
              </a:rPr>
              <a:t>csy</a:t>
            </a:r>
            <a:r>
              <a:rPr lang="cs-CZ" dirty="0" smtClean="0">
                <a:hlinkClick r:id="rId2"/>
              </a:rPr>
              <a:t>/</a:t>
            </a:r>
            <a:endParaRPr lang="cs-CZ" dirty="0" smtClean="0"/>
          </a:p>
          <a:p>
            <a:r>
              <a:rPr lang="cs-CZ" dirty="0" err="1" smtClean="0"/>
              <a:t>Toad</a:t>
            </a:r>
            <a:r>
              <a:rPr lang="cs-CZ" dirty="0" smtClean="0"/>
              <a:t> Data </a:t>
            </a:r>
            <a:r>
              <a:rPr lang="cs-CZ" dirty="0" err="1" smtClean="0"/>
              <a:t>Modeler</a:t>
            </a:r>
            <a:endParaRPr lang="cs-CZ" dirty="0" smtClean="0"/>
          </a:p>
          <a:p>
            <a:r>
              <a:rPr lang="cs-CZ" dirty="0" err="1" smtClean="0"/>
              <a:t>Visual</a:t>
            </a:r>
            <a:r>
              <a:rPr lang="cs-CZ" dirty="0" smtClean="0"/>
              <a:t> </a:t>
            </a:r>
            <a:r>
              <a:rPr lang="cs-CZ" dirty="0" err="1" smtClean="0"/>
              <a:t>Paradigm</a:t>
            </a:r>
            <a:endParaRPr lang="cs-CZ"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Co je to algoritmus?</a:t>
            </a:r>
          </a:p>
          <a:p>
            <a:r>
              <a:rPr lang="cs-CZ" dirty="0" smtClean="0"/>
              <a:t>Typ algoritmů</a:t>
            </a:r>
          </a:p>
          <a:p>
            <a:r>
              <a:rPr lang="cs-CZ" dirty="0" smtClean="0"/>
              <a:t>Program – instrukce – programovací jazyk - skript</a:t>
            </a:r>
          </a:p>
          <a:p>
            <a:r>
              <a:rPr lang="cs-CZ" dirty="0" smtClean="0"/>
              <a:t>Kompilátor a linker</a:t>
            </a:r>
          </a:p>
          <a:p>
            <a:r>
              <a:rPr lang="cs-CZ" dirty="0" err="1" smtClean="0"/>
              <a:t>Interpreter</a:t>
            </a:r>
            <a:endParaRPr lang="cs-CZ" dirty="0" smtClean="0"/>
          </a:p>
          <a:p>
            <a:r>
              <a:rPr lang="cs-CZ" dirty="0" smtClean="0"/>
              <a:t>Klasifikace programovacích jazyků</a:t>
            </a:r>
          </a:p>
          <a:p>
            <a:r>
              <a:rPr lang="cs-CZ" dirty="0" smtClean="0"/>
              <a:t>CASE nástroje</a:t>
            </a:r>
          </a:p>
          <a:p>
            <a:endParaRPr lang="cs-CZ" dirty="0"/>
          </a:p>
        </p:txBody>
      </p:sp>
    </p:spTree>
    <p:extLst>
      <p:ext uri="{BB962C8B-B14F-4D97-AF65-F5344CB8AC3E}">
        <p14:creationId xmlns:p14="http://schemas.microsoft.com/office/powerpoint/2010/main" val="3223623864"/>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499</TotalTime>
  <Words>2459</Words>
  <Application>Microsoft Office PowerPoint</Application>
  <PresentationFormat>Předvádění na obrazovce (4:3)</PresentationFormat>
  <Paragraphs>612</Paragraphs>
  <Slides>94</Slides>
  <Notes>0</Notes>
  <HiddenSlides>0</HiddenSlides>
  <MMClips>0</MMClips>
  <ScaleCrop>false</ScaleCrop>
  <HeadingPairs>
    <vt:vector size="4" baseType="variant">
      <vt:variant>
        <vt:lpstr>Motiv</vt:lpstr>
      </vt:variant>
      <vt:variant>
        <vt:i4>1</vt:i4>
      </vt:variant>
      <vt:variant>
        <vt:lpstr>Nadpisy snímků</vt:lpstr>
      </vt:variant>
      <vt:variant>
        <vt:i4>94</vt:i4>
      </vt:variant>
    </vt:vector>
  </HeadingPairs>
  <TitlesOfParts>
    <vt:vector size="95" baseType="lpstr">
      <vt:lpstr>Motiv sady Office</vt:lpstr>
      <vt:lpstr>Základy informatiky programovací prostředky</vt:lpstr>
      <vt:lpstr>Obsah</vt:lpstr>
      <vt:lpstr>Algoritmus</vt:lpstr>
      <vt:lpstr>Vyjádření algoritmu</vt:lpstr>
      <vt:lpstr>Vlastnosti algoritmů</vt:lpstr>
      <vt:lpstr>Složitost algoritmu</vt:lpstr>
      <vt:lpstr>Druhy algoritmů</vt:lpstr>
      <vt:lpstr>Příklady známých algoritmů</vt:lpstr>
      <vt:lpstr>Příklad – bubble sort</vt:lpstr>
      <vt:lpstr>Asymptotická složitost algoritmu</vt:lpstr>
      <vt:lpstr>Vyjádření algoritmu – vývojový diagram</vt:lpstr>
      <vt:lpstr>Vývojový diagram - značky</vt:lpstr>
      <vt:lpstr>Strukturogram - příklad</vt:lpstr>
      <vt:lpstr>Algoritmy</vt:lpstr>
      <vt:lpstr>Prezentace aplikace PowerPoint</vt:lpstr>
      <vt:lpstr>Programovací jazyky</vt:lpstr>
      <vt:lpstr>Členění jazyků dle míry abstrakce</vt:lpstr>
      <vt:lpstr>Dle způsobu překladu a spuštění</vt:lpstr>
      <vt:lpstr>JIT kompilace</vt:lpstr>
      <vt:lpstr>Chyby v programu</vt:lpstr>
      <vt:lpstr>Linker</vt:lpstr>
      <vt:lpstr>Program a instrukce</vt:lpstr>
      <vt:lpstr>Jazyk symbolických adres - assembler</vt:lpstr>
      <vt:lpstr>Assembler</vt:lpstr>
      <vt:lpstr>MASM</vt:lpstr>
      <vt:lpstr>Prvky jazyka symbolických adres</vt:lpstr>
      <vt:lpstr>Debug</vt:lpstr>
      <vt:lpstr>Vyšší programovací jazyky</vt:lpstr>
      <vt:lpstr>Procedurální jazyky</vt:lpstr>
      <vt:lpstr>Cobol (1959)</vt:lpstr>
      <vt:lpstr>COBOL</vt:lpstr>
      <vt:lpstr>Inzerát 11.3.2010</vt:lpstr>
      <vt:lpstr>Inzerát 11.3.2010</vt:lpstr>
      <vt:lpstr>Fortran</vt:lpstr>
      <vt:lpstr>Fortran</vt:lpstr>
      <vt:lpstr>Algol (1958-1960)</vt:lpstr>
      <vt:lpstr>PL/1, Basic, Pascal ,…</vt:lpstr>
      <vt:lpstr>Prezentace aplikace PowerPoint</vt:lpstr>
      <vt:lpstr>Deklarativní jazyky</vt:lpstr>
      <vt:lpstr>SQL</vt:lpstr>
      <vt:lpstr>Příklad</vt:lpstr>
      <vt:lpstr>Execution plan</vt:lpstr>
      <vt:lpstr>Funkcionální jazyky</vt:lpstr>
      <vt:lpstr>LISP</vt:lpstr>
      <vt:lpstr>Faktoriál v LISPU</vt:lpstr>
      <vt:lpstr>Objektově orientované jazyky</vt:lpstr>
      <vt:lpstr>Objektově orientované</vt:lpstr>
      <vt:lpstr>Visual Basic 6</vt:lpstr>
      <vt:lpstr>Smalltalk</vt:lpstr>
      <vt:lpstr>C++</vt:lpstr>
      <vt:lpstr>Logické programování</vt:lpstr>
      <vt:lpstr>Základní prvky programu</vt:lpstr>
      <vt:lpstr>Co je to proměnná?</vt:lpstr>
      <vt:lpstr>Přiřazení</vt:lpstr>
      <vt:lpstr>Porovnání</vt:lpstr>
      <vt:lpstr>Co udělá následující konstrukce?</vt:lpstr>
      <vt:lpstr>Cyklus</vt:lpstr>
      <vt:lpstr>Co je špatně?</vt:lpstr>
      <vt:lpstr>For cyklus</vt:lpstr>
      <vt:lpstr>Co je to rekurze?</vt:lpstr>
      <vt:lpstr>Příklad využití rekurze</vt:lpstr>
      <vt:lpstr>Ukázky</vt:lpstr>
      <vt:lpstr>C jazyk – příklad „Ahoj světe“</vt:lpstr>
      <vt:lpstr>Totéž v objektovém C++</vt:lpstr>
      <vt:lpstr>COBOL</vt:lpstr>
      <vt:lpstr>Basic</vt:lpstr>
      <vt:lpstr>LISP – funkcionální jazyk</vt:lpstr>
      <vt:lpstr>Prolog – logický jazyk</vt:lpstr>
      <vt:lpstr>SmallTalk</vt:lpstr>
      <vt:lpstr>Skriptovací jazyky - shell</vt:lpstr>
      <vt:lpstr>Skriptovací jazyky</vt:lpstr>
      <vt:lpstr>„7 jazyků na vzestupu“ (2010)</vt:lpstr>
      <vt:lpstr>Python</vt:lpstr>
      <vt:lpstr>Jazyk R</vt:lpstr>
      <vt:lpstr>Erlang</vt:lpstr>
      <vt:lpstr>Ruby</vt:lpstr>
      <vt:lpstr>Lua</vt:lpstr>
      <vt:lpstr>Frameworky</vt:lpstr>
      <vt:lpstr>.NET</vt:lpstr>
      <vt:lpstr>Apple - COCOA</vt:lpstr>
      <vt:lpstr>Softwarové architektury</vt:lpstr>
      <vt:lpstr>TIOBE září 2012</vt:lpstr>
      <vt:lpstr>Červen 2013</vt:lpstr>
      <vt:lpstr>Prezentace aplikace PowerPoint</vt:lpstr>
      <vt:lpstr>CASE nástroje</vt:lpstr>
      <vt:lpstr>Pojmy z CASE</vt:lpstr>
      <vt:lpstr>Historie CASE</vt:lpstr>
      <vt:lpstr>Komponenty CASE nástrojů</vt:lpstr>
      <vt:lpstr>Příklad – Visual Paradigm</vt:lpstr>
      <vt:lpstr>Přínosy použití CASE</vt:lpstr>
      <vt:lpstr>Typy CASE</vt:lpstr>
      <vt:lpstr>Falešné představy o CASE</vt:lpstr>
      <vt:lpstr>Case Tools</vt:lpstr>
      <vt:lpstr>Shrnutí</vt:lpstr>
    </vt:vector>
  </TitlesOfParts>
  <Company>VŠB TU Ostrava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Základy informatiky: úvod a historie</dc:title>
  <dc:creator>Danel</dc:creator>
  <cp:lastModifiedBy>uzivatel</cp:lastModifiedBy>
  <cp:revision>74</cp:revision>
  <dcterms:created xsi:type="dcterms:W3CDTF">2009-09-04T13:08:42Z</dcterms:created>
  <dcterms:modified xsi:type="dcterms:W3CDTF">2013-06-26T13:56:08Z</dcterms:modified>
</cp:coreProperties>
</file>